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766" r:id="rId1"/>
  </p:sldMasterIdLst>
  <p:notesMasterIdLst>
    <p:notesMasterId r:id="rId45"/>
  </p:notesMasterIdLst>
  <p:handoutMasterIdLst>
    <p:handoutMasterId r:id="rId46"/>
  </p:handoutMasterIdLst>
  <p:sldIdLst>
    <p:sldId id="587" r:id="rId2"/>
    <p:sldId id="588" r:id="rId3"/>
    <p:sldId id="797" r:id="rId4"/>
    <p:sldId id="810" r:id="rId5"/>
    <p:sldId id="833" r:id="rId6"/>
    <p:sldId id="834" r:id="rId7"/>
    <p:sldId id="835" r:id="rId8"/>
    <p:sldId id="813" r:id="rId9"/>
    <p:sldId id="838" r:id="rId10"/>
    <p:sldId id="814" r:id="rId11"/>
    <p:sldId id="818" r:id="rId12"/>
    <p:sldId id="817" r:id="rId13"/>
    <p:sldId id="836" r:id="rId14"/>
    <p:sldId id="824" r:id="rId15"/>
    <p:sldId id="848" r:id="rId16"/>
    <p:sldId id="846" r:id="rId17"/>
    <p:sldId id="849" r:id="rId18"/>
    <p:sldId id="783" r:id="rId19"/>
    <p:sldId id="822" r:id="rId20"/>
    <p:sldId id="847" r:id="rId21"/>
    <p:sldId id="825" r:id="rId22"/>
    <p:sldId id="840" r:id="rId23"/>
    <p:sldId id="841" r:id="rId24"/>
    <p:sldId id="842" r:id="rId25"/>
    <p:sldId id="843" r:id="rId26"/>
    <p:sldId id="826" r:id="rId27"/>
    <p:sldId id="780" r:id="rId28"/>
    <p:sldId id="830" r:id="rId29"/>
    <p:sldId id="827" r:id="rId30"/>
    <p:sldId id="850" r:id="rId31"/>
    <p:sldId id="784" r:id="rId32"/>
    <p:sldId id="862" r:id="rId33"/>
    <p:sldId id="863" r:id="rId34"/>
    <p:sldId id="851" r:id="rId35"/>
    <p:sldId id="852" r:id="rId36"/>
    <p:sldId id="853" r:id="rId37"/>
    <p:sldId id="854" r:id="rId38"/>
    <p:sldId id="855" r:id="rId39"/>
    <p:sldId id="856" r:id="rId40"/>
    <p:sldId id="857" r:id="rId41"/>
    <p:sldId id="858" r:id="rId42"/>
    <p:sldId id="860" r:id="rId43"/>
    <p:sldId id="808" r:id="rId44"/>
  </p:sldIdLst>
  <p:sldSz cx="9144000" cy="6858000" type="screen4x3"/>
  <p:notesSz cx="10234613" cy="7099300"/>
  <p:embeddedFontLst>
    <p:embeddedFont>
      <p:font typeface="Tahoma" panose="020B0604030504040204" pitchFamily="34" charset="0"/>
      <p:regular r:id="rId47"/>
      <p:bold r:id="rId48"/>
    </p:embeddedFont>
    <p:embeddedFont>
      <p:font typeface="Arial Unicode MS" panose="020B0604020202020204" pitchFamily="50" charset="-128"/>
      <p:regular r:id="rId49"/>
    </p:embeddedFont>
    <p:embeddedFont>
      <p:font typeface="Century Gothic" panose="020B0502020202020204" pitchFamily="34" charset="0"/>
      <p:regular r:id="rId50"/>
      <p:bold r:id="rId51"/>
      <p:italic r:id="rId52"/>
      <p:boldItalic r:id="rId53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5">
          <p15:clr>
            <a:srgbClr val="A4A3A4"/>
          </p15:clr>
        </p15:guide>
        <p15:guide id="2" pos="32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  <a:srgbClr val="000066"/>
    <a:srgbClr val="99CCFF"/>
    <a:srgbClr val="CCECFF"/>
    <a:srgbClr val="660066"/>
    <a:srgbClr val="FFCCFF"/>
    <a:srgbClr val="FF99FF"/>
    <a:srgbClr val="66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6" autoAdjust="0"/>
    <p:restoredTop sz="83992" autoAdjust="0"/>
  </p:normalViewPr>
  <p:slideViewPr>
    <p:cSldViewPr>
      <p:cViewPr>
        <p:scale>
          <a:sx n="80" d="100"/>
          <a:sy n="80" d="100"/>
        </p:scale>
        <p:origin x="-426" y="-3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78" y="-1206"/>
      </p:cViewPr>
      <p:guideLst>
        <p:guide orient="horz" pos="2235"/>
        <p:guide pos="3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to-h\Sync\Goto-Lab\MPAIntro\RampFun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13594117165676E-2"/>
          <c:y val="4.9222347206599175E-2"/>
          <c:w val="0.87738333333333329"/>
          <c:h val="0.8326195683872849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Sheet1!$C$2</c:f>
              <c:strCache>
                <c:ptCount val="1"/>
                <c:pt idx="0">
                  <c:v>u=1</c:v>
                </c:pt>
              </c:strCache>
            </c:strRef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Sheet1!$A$3:$A$74</c:f>
              <c:numCache>
                <c:formatCode>General</c:formatCode>
                <c:ptCount val="72"/>
                <c:pt idx="0">
                  <c:v>-1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-0.92500000000000004</c:v>
                </c:pt>
                <c:pt idx="4">
                  <c:v>-0.9</c:v>
                </c:pt>
                <c:pt idx="5">
                  <c:v>-0.875</c:v>
                </c:pt>
                <c:pt idx="6">
                  <c:v>-0.85</c:v>
                </c:pt>
                <c:pt idx="7">
                  <c:v>-0.82499999999999996</c:v>
                </c:pt>
                <c:pt idx="8">
                  <c:v>-0.8</c:v>
                </c:pt>
                <c:pt idx="9">
                  <c:v>-0.77500000000000002</c:v>
                </c:pt>
                <c:pt idx="10">
                  <c:v>-0.75</c:v>
                </c:pt>
                <c:pt idx="11">
                  <c:v>-0.72499999999999998</c:v>
                </c:pt>
                <c:pt idx="12">
                  <c:v>-0.7</c:v>
                </c:pt>
                <c:pt idx="13">
                  <c:v>-0.67500000000000004</c:v>
                </c:pt>
                <c:pt idx="14">
                  <c:v>-0.65</c:v>
                </c:pt>
                <c:pt idx="15">
                  <c:v>-0.625</c:v>
                </c:pt>
                <c:pt idx="16">
                  <c:v>-0.6</c:v>
                </c:pt>
                <c:pt idx="17">
                  <c:v>-0.57499999999999996</c:v>
                </c:pt>
                <c:pt idx="18">
                  <c:v>-0.55000000000000004</c:v>
                </c:pt>
                <c:pt idx="19">
                  <c:v>-0.52500000000000002</c:v>
                </c:pt>
                <c:pt idx="20">
                  <c:v>-0.5</c:v>
                </c:pt>
                <c:pt idx="21">
                  <c:v>-0.47499999999999998</c:v>
                </c:pt>
                <c:pt idx="22">
                  <c:v>-0.45</c:v>
                </c:pt>
                <c:pt idx="23">
                  <c:v>-0.42499999999999899</c:v>
                </c:pt>
                <c:pt idx="24">
                  <c:v>-0.39999999999999902</c:v>
                </c:pt>
                <c:pt idx="25">
                  <c:v>-0.374999999999999</c:v>
                </c:pt>
                <c:pt idx="26">
                  <c:v>-0.34999999999999898</c:v>
                </c:pt>
                <c:pt idx="27">
                  <c:v>-0.32499999999999901</c:v>
                </c:pt>
                <c:pt idx="28">
                  <c:v>-0.29999999999999899</c:v>
                </c:pt>
                <c:pt idx="29">
                  <c:v>-0.27499999999999902</c:v>
                </c:pt>
                <c:pt idx="30">
                  <c:v>-0.249999999999999</c:v>
                </c:pt>
                <c:pt idx="31">
                  <c:v>-0.22499999999999901</c:v>
                </c:pt>
                <c:pt idx="32">
                  <c:v>-0.19999999999999901</c:v>
                </c:pt>
                <c:pt idx="33">
                  <c:v>-0.17499999999999899</c:v>
                </c:pt>
                <c:pt idx="34">
                  <c:v>-0.149999999999999</c:v>
                </c:pt>
                <c:pt idx="35">
                  <c:v>-0.124999999999999</c:v>
                </c:pt>
                <c:pt idx="36">
                  <c:v>-9.9999999999999006E-2</c:v>
                </c:pt>
                <c:pt idx="37">
                  <c:v>-7.4999999999998998E-2</c:v>
                </c:pt>
                <c:pt idx="38">
                  <c:v>-4.9999999999998997E-2</c:v>
                </c:pt>
                <c:pt idx="39">
                  <c:v>-2.4999999999998999E-2</c:v>
                </c:pt>
                <c:pt idx="40">
                  <c:v>0</c:v>
                </c:pt>
                <c:pt idx="41">
                  <c:v>2.4999999999999901E-2</c:v>
                </c:pt>
                <c:pt idx="42">
                  <c:v>0.05</c:v>
                </c:pt>
                <c:pt idx="43">
                  <c:v>7.4999999999999997E-2</c:v>
                </c:pt>
                <c:pt idx="44">
                  <c:v>0.1</c:v>
                </c:pt>
                <c:pt idx="45">
                  <c:v>0.125</c:v>
                </c:pt>
                <c:pt idx="46">
                  <c:v>0.15</c:v>
                </c:pt>
                <c:pt idx="47">
                  <c:v>0.17499999999999999</c:v>
                </c:pt>
                <c:pt idx="48">
                  <c:v>0.2</c:v>
                </c:pt>
                <c:pt idx="49">
                  <c:v>0.22500000000000001</c:v>
                </c:pt>
                <c:pt idx="50">
                  <c:v>0.25</c:v>
                </c:pt>
                <c:pt idx="51">
                  <c:v>0.27500000000000002</c:v>
                </c:pt>
                <c:pt idx="52">
                  <c:v>0.3</c:v>
                </c:pt>
                <c:pt idx="53">
                  <c:v>0.32500000000000001</c:v>
                </c:pt>
                <c:pt idx="54">
                  <c:v>0.35</c:v>
                </c:pt>
                <c:pt idx="55">
                  <c:v>0.375</c:v>
                </c:pt>
                <c:pt idx="56">
                  <c:v>0.4</c:v>
                </c:pt>
                <c:pt idx="57">
                  <c:v>0.42499999999999999</c:v>
                </c:pt>
                <c:pt idx="58">
                  <c:v>0.45</c:v>
                </c:pt>
                <c:pt idx="59">
                  <c:v>0.47499999999999998</c:v>
                </c:pt>
                <c:pt idx="60">
                  <c:v>0.5</c:v>
                </c:pt>
                <c:pt idx="61">
                  <c:v>0.52500000000000002</c:v>
                </c:pt>
                <c:pt idx="62">
                  <c:v>0.55000000000000004</c:v>
                </c:pt>
                <c:pt idx="63">
                  <c:v>0.57499999999999996</c:v>
                </c:pt>
                <c:pt idx="64">
                  <c:v>0.6</c:v>
                </c:pt>
                <c:pt idx="65">
                  <c:v>0.625</c:v>
                </c:pt>
                <c:pt idx="66">
                  <c:v>0.65</c:v>
                </c:pt>
                <c:pt idx="67">
                  <c:v>0.67500000000000004</c:v>
                </c:pt>
                <c:pt idx="68">
                  <c:v>0.7</c:v>
                </c:pt>
                <c:pt idx="69">
                  <c:v>0.72499999999999998</c:v>
                </c:pt>
                <c:pt idx="70">
                  <c:v>0.75</c:v>
                </c:pt>
                <c:pt idx="71">
                  <c:v>0.77500000000000002</c:v>
                </c:pt>
              </c:numCache>
            </c:numRef>
          </c:xVal>
          <c:yVal>
            <c:numRef>
              <c:f>Sheet1!$C$3:$C$74</c:f>
              <c:numCache>
                <c:formatCode>General</c:formatCode>
                <c:ptCount val="72"/>
                <c:pt idx="0">
                  <c:v>1.6195783857913985E-2</c:v>
                </c:pt>
                <c:pt idx="1">
                  <c:v>1.7424756796770705E-2</c:v>
                </c:pt>
                <c:pt idx="2">
                  <c:v>1.8744392626161056E-2</c:v>
                </c:pt>
                <c:pt idx="3">
                  <c:v>2.0160980927493376E-2</c:v>
                </c:pt>
                <c:pt idx="4">
                  <c:v>2.1681187258863505E-2</c:v>
                </c:pt>
                <c:pt idx="5">
                  <c:v>2.3312066548324444E-2</c:v>
                </c:pt>
                <c:pt idx="6">
                  <c:v>2.5061075525263363E-2</c:v>
                </c:pt>
                <c:pt idx="7">
                  <c:v>2.6936083910163101E-2</c:v>
                </c:pt>
                <c:pt idx="8">
                  <c:v>2.8945384051316542E-2</c:v>
                </c:pt>
                <c:pt idx="9">
                  <c:v>3.1097698665158019E-2</c:v>
                </c:pt>
                <c:pt idx="10">
                  <c:v>3.3402186305582372E-2</c:v>
                </c:pt>
                <c:pt idx="11">
                  <c:v>3.5868444157946239E-2</c:v>
                </c:pt>
                <c:pt idx="12">
                  <c:v>3.8506507726584975E-2</c:v>
                </c:pt>
                <c:pt idx="13">
                  <c:v>4.1326846962063936E-2</c:v>
                </c:pt>
                <c:pt idx="14">
                  <c:v>4.4340358357622428E-2</c:v>
                </c:pt>
                <c:pt idx="15">
                  <c:v>4.7558352535200528E-2</c:v>
                </c:pt>
                <c:pt idx="16">
                  <c:v>5.0992536842024684E-2</c:v>
                </c:pt>
                <c:pt idx="17">
                  <c:v>5.4654992491073966E-2</c:v>
                </c:pt>
                <c:pt idx="18">
                  <c:v>5.8558145804977473E-2</c:v>
                </c:pt>
                <c:pt idx="19">
                  <c:v>6.2714733165093531E-2</c:v>
                </c:pt>
                <c:pt idx="20">
                  <c:v>6.7137759327584159E-2</c:v>
                </c:pt>
                <c:pt idx="21">
                  <c:v>7.1840448847829752E-2</c:v>
                </c:pt>
                <c:pt idx="22">
                  <c:v>7.6836190454625114E-2</c:v>
                </c:pt>
                <c:pt idx="23">
                  <c:v>8.2138474336717504E-2</c:v>
                </c:pt>
                <c:pt idx="24">
                  <c:v>8.7760822446010647E-2</c:v>
                </c:pt>
                <c:pt idx="25">
                  <c:v>9.3716712082771825E-2</c:v>
                </c:pt>
                <c:pt idx="26">
                  <c:v>0.10001949320588133</c:v>
                </c:pt>
                <c:pt idx="27">
                  <c:v>0.10668230010176694</c:v>
                </c:pt>
                <c:pt idx="28">
                  <c:v>0.11371795824402957</c:v>
                </c:pt>
                <c:pt idx="29">
                  <c:v>0.1211388873755239</c:v>
                </c:pt>
                <c:pt idx="30">
                  <c:v>0.12895700203830032</c:v>
                </c:pt>
                <c:pt idx="31">
                  <c:v>0.13718361095595111</c:v>
                </c:pt>
                <c:pt idx="32">
                  <c:v>0.1458293168286289</c:v>
                </c:pt>
                <c:pt idx="33">
                  <c:v>0.1549039182243315</c:v>
                </c:pt>
                <c:pt idx="34">
                  <c:v>0.16441631533248535</c:v>
                </c:pt>
                <c:pt idx="35">
                  <c:v>0.17437442137994708</c:v>
                </c:pt>
                <c:pt idx="36">
                  <c:v>0.18478508148950945</c:v>
                </c:pt>
                <c:pt idx="37">
                  <c:v>0.19565400068323502</c:v>
                </c:pt>
                <c:pt idx="38">
                  <c:v>0.20698568259651118</c:v>
                </c:pt>
                <c:pt idx="39">
                  <c:v>0.21878338027559885</c:v>
                </c:pt>
                <c:pt idx="40">
                  <c:v>0.23104906018664842</c:v>
                </c:pt>
                <c:pt idx="41">
                  <c:v>0.24378338027559832</c:v>
                </c:pt>
                <c:pt idx="42">
                  <c:v>0.25698568259651067</c:v>
                </c:pt>
                <c:pt idx="43">
                  <c:v>0.27065400068323459</c:v>
                </c:pt>
                <c:pt idx="44">
                  <c:v>0.28478508148950904</c:v>
                </c:pt>
                <c:pt idx="45">
                  <c:v>0.29937442137994669</c:v>
                </c:pt>
                <c:pt idx="46">
                  <c:v>0.31441631533248493</c:v>
                </c:pt>
                <c:pt idx="47">
                  <c:v>0.32990391822433113</c:v>
                </c:pt>
                <c:pt idx="48">
                  <c:v>0.34582931682862855</c:v>
                </c:pt>
                <c:pt idx="49">
                  <c:v>0.36218361095595086</c:v>
                </c:pt>
                <c:pt idx="50">
                  <c:v>0.37895700203829996</c:v>
                </c:pt>
                <c:pt idx="51">
                  <c:v>0.39613888737552366</c:v>
                </c:pt>
                <c:pt idx="52">
                  <c:v>0.41371795824402929</c:v>
                </c:pt>
                <c:pt idx="53">
                  <c:v>0.43168230010176667</c:v>
                </c:pt>
                <c:pt idx="54">
                  <c:v>0.45001949320588103</c:v>
                </c:pt>
                <c:pt idx="55">
                  <c:v>0.46871671208277155</c:v>
                </c:pt>
                <c:pt idx="56">
                  <c:v>0.48776082244601043</c:v>
                </c:pt>
                <c:pt idx="57">
                  <c:v>0.50713847433671722</c:v>
                </c:pt>
                <c:pt idx="58">
                  <c:v>0.52683619045462515</c:v>
                </c:pt>
                <c:pt idx="59">
                  <c:v>0.54684044884782967</c:v>
                </c:pt>
                <c:pt idx="60">
                  <c:v>0.56713775932758415</c:v>
                </c:pt>
                <c:pt idx="61">
                  <c:v>0.58771473316509359</c:v>
                </c:pt>
                <c:pt idx="62">
                  <c:v>0.60855814580497747</c:v>
                </c:pt>
                <c:pt idx="63">
                  <c:v>0.62965499249107382</c:v>
                </c:pt>
                <c:pt idx="64">
                  <c:v>0.65099253684202463</c:v>
                </c:pt>
                <c:pt idx="65">
                  <c:v>0.67255835253520058</c:v>
                </c:pt>
                <c:pt idx="66">
                  <c:v>0.69434035835762253</c:v>
                </c:pt>
                <c:pt idx="67">
                  <c:v>0.71632684696206406</c:v>
                </c:pt>
                <c:pt idx="68">
                  <c:v>0.73850650772658488</c:v>
                </c:pt>
                <c:pt idx="69">
                  <c:v>0.76086844415794619</c:v>
                </c:pt>
                <c:pt idx="70">
                  <c:v>0.78340218630558234</c:v>
                </c:pt>
                <c:pt idx="71">
                  <c:v>0.80609769866515801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u=5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Sheet1!$A$3:$A$74</c:f>
              <c:numCache>
                <c:formatCode>General</c:formatCode>
                <c:ptCount val="72"/>
                <c:pt idx="0">
                  <c:v>-1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-0.92500000000000004</c:v>
                </c:pt>
                <c:pt idx="4">
                  <c:v>-0.9</c:v>
                </c:pt>
                <c:pt idx="5">
                  <c:v>-0.875</c:v>
                </c:pt>
                <c:pt idx="6">
                  <c:v>-0.85</c:v>
                </c:pt>
                <c:pt idx="7">
                  <c:v>-0.82499999999999996</c:v>
                </c:pt>
                <c:pt idx="8">
                  <c:v>-0.8</c:v>
                </c:pt>
                <c:pt idx="9">
                  <c:v>-0.77500000000000002</c:v>
                </c:pt>
                <c:pt idx="10">
                  <c:v>-0.75</c:v>
                </c:pt>
                <c:pt idx="11">
                  <c:v>-0.72499999999999998</c:v>
                </c:pt>
                <c:pt idx="12">
                  <c:v>-0.7</c:v>
                </c:pt>
                <c:pt idx="13">
                  <c:v>-0.67500000000000004</c:v>
                </c:pt>
                <c:pt idx="14">
                  <c:v>-0.65</c:v>
                </c:pt>
                <c:pt idx="15">
                  <c:v>-0.625</c:v>
                </c:pt>
                <c:pt idx="16">
                  <c:v>-0.6</c:v>
                </c:pt>
                <c:pt idx="17">
                  <c:v>-0.57499999999999996</c:v>
                </c:pt>
                <c:pt idx="18">
                  <c:v>-0.55000000000000004</c:v>
                </c:pt>
                <c:pt idx="19">
                  <c:v>-0.52500000000000002</c:v>
                </c:pt>
                <c:pt idx="20">
                  <c:v>-0.5</c:v>
                </c:pt>
                <c:pt idx="21">
                  <c:v>-0.47499999999999998</c:v>
                </c:pt>
                <c:pt idx="22">
                  <c:v>-0.45</c:v>
                </c:pt>
                <c:pt idx="23">
                  <c:v>-0.42499999999999899</c:v>
                </c:pt>
                <c:pt idx="24">
                  <c:v>-0.39999999999999902</c:v>
                </c:pt>
                <c:pt idx="25">
                  <c:v>-0.374999999999999</c:v>
                </c:pt>
                <c:pt idx="26">
                  <c:v>-0.34999999999999898</c:v>
                </c:pt>
                <c:pt idx="27">
                  <c:v>-0.32499999999999901</c:v>
                </c:pt>
                <c:pt idx="28">
                  <c:v>-0.29999999999999899</c:v>
                </c:pt>
                <c:pt idx="29">
                  <c:v>-0.27499999999999902</c:v>
                </c:pt>
                <c:pt idx="30">
                  <c:v>-0.249999999999999</c:v>
                </c:pt>
                <c:pt idx="31">
                  <c:v>-0.22499999999999901</c:v>
                </c:pt>
                <c:pt idx="32">
                  <c:v>-0.19999999999999901</c:v>
                </c:pt>
                <c:pt idx="33">
                  <c:v>-0.17499999999999899</c:v>
                </c:pt>
                <c:pt idx="34">
                  <c:v>-0.149999999999999</c:v>
                </c:pt>
                <c:pt idx="35">
                  <c:v>-0.124999999999999</c:v>
                </c:pt>
                <c:pt idx="36">
                  <c:v>-9.9999999999999006E-2</c:v>
                </c:pt>
                <c:pt idx="37">
                  <c:v>-7.4999999999998998E-2</c:v>
                </c:pt>
                <c:pt idx="38">
                  <c:v>-4.9999999999998997E-2</c:v>
                </c:pt>
                <c:pt idx="39">
                  <c:v>-2.4999999999998999E-2</c:v>
                </c:pt>
                <c:pt idx="40">
                  <c:v>0</c:v>
                </c:pt>
                <c:pt idx="41">
                  <c:v>2.4999999999999901E-2</c:v>
                </c:pt>
                <c:pt idx="42">
                  <c:v>0.05</c:v>
                </c:pt>
                <c:pt idx="43">
                  <c:v>7.4999999999999997E-2</c:v>
                </c:pt>
                <c:pt idx="44">
                  <c:v>0.1</c:v>
                </c:pt>
                <c:pt idx="45">
                  <c:v>0.125</c:v>
                </c:pt>
                <c:pt idx="46">
                  <c:v>0.15</c:v>
                </c:pt>
                <c:pt idx="47">
                  <c:v>0.17499999999999999</c:v>
                </c:pt>
                <c:pt idx="48">
                  <c:v>0.2</c:v>
                </c:pt>
                <c:pt idx="49">
                  <c:v>0.22500000000000001</c:v>
                </c:pt>
                <c:pt idx="50">
                  <c:v>0.25</c:v>
                </c:pt>
                <c:pt idx="51">
                  <c:v>0.27500000000000002</c:v>
                </c:pt>
                <c:pt idx="52">
                  <c:v>0.3</c:v>
                </c:pt>
                <c:pt idx="53">
                  <c:v>0.32500000000000001</c:v>
                </c:pt>
                <c:pt idx="54">
                  <c:v>0.35</c:v>
                </c:pt>
                <c:pt idx="55">
                  <c:v>0.375</c:v>
                </c:pt>
                <c:pt idx="56">
                  <c:v>0.4</c:v>
                </c:pt>
                <c:pt idx="57">
                  <c:v>0.42499999999999999</c:v>
                </c:pt>
                <c:pt idx="58">
                  <c:v>0.45</c:v>
                </c:pt>
                <c:pt idx="59">
                  <c:v>0.47499999999999998</c:v>
                </c:pt>
                <c:pt idx="60">
                  <c:v>0.5</c:v>
                </c:pt>
                <c:pt idx="61">
                  <c:v>0.52500000000000002</c:v>
                </c:pt>
                <c:pt idx="62">
                  <c:v>0.55000000000000004</c:v>
                </c:pt>
                <c:pt idx="63">
                  <c:v>0.57499999999999996</c:v>
                </c:pt>
                <c:pt idx="64">
                  <c:v>0.6</c:v>
                </c:pt>
                <c:pt idx="65">
                  <c:v>0.625</c:v>
                </c:pt>
                <c:pt idx="66">
                  <c:v>0.65</c:v>
                </c:pt>
                <c:pt idx="67">
                  <c:v>0.67500000000000004</c:v>
                </c:pt>
                <c:pt idx="68">
                  <c:v>0.7</c:v>
                </c:pt>
                <c:pt idx="69">
                  <c:v>0.72499999999999998</c:v>
                </c:pt>
                <c:pt idx="70">
                  <c:v>0.75</c:v>
                </c:pt>
                <c:pt idx="71">
                  <c:v>0.77500000000000002</c:v>
                </c:pt>
              </c:numCache>
            </c:numRef>
          </c:xVal>
          <c:yVal>
            <c:numRef>
              <c:f>Sheet1!$D$3:$D$74</c:f>
              <c:numCache>
                <c:formatCode>General</c:formatCode>
                <c:ptCount val="72"/>
                <c:pt idx="0">
                  <c:v>1.3430696978235933E-3</c:v>
                </c:pt>
                <c:pt idx="1">
                  <c:v>1.5212188808667851E-3</c:v>
                </c:pt>
                <c:pt idx="2">
                  <c:v>1.722896752435103E-3</c:v>
                </c:pt>
                <c:pt idx="3">
                  <c:v>1.951182200044272E-3</c:v>
                </c:pt>
                <c:pt idx="4">
                  <c:v>2.2095489697187554E-3</c:v>
                </c:pt>
                <c:pt idx="5">
                  <c:v>2.5019140552346745E-3</c:v>
                </c:pt>
                <c:pt idx="6">
                  <c:v>2.8326913863010112E-3</c:v>
                </c:pt>
                <c:pt idx="7">
                  <c:v>3.2068512160637426E-3</c:v>
                </c:pt>
                <c:pt idx="8">
                  <c:v>3.6299855835619558E-3</c:v>
                </c:pt>
                <c:pt idx="9">
                  <c:v>4.1083801802194019E-3</c:v>
                </c:pt>
                <c:pt idx="10">
                  <c:v>4.6490928744850214E-3</c:v>
                </c:pt>
                <c:pt idx="11">
                  <c:v>5.2600390373750746E-3</c:v>
                </c:pt>
                <c:pt idx="12">
                  <c:v>5.9500836545241303E-3</c:v>
                </c:pt>
                <c:pt idx="13">
                  <c:v>6.7291399966077524E-3</c:v>
                </c:pt>
                <c:pt idx="14">
                  <c:v>7.6082743375566085E-3</c:v>
                </c:pt>
                <c:pt idx="15">
                  <c:v>8.599815845817569E-3</c:v>
                </c:pt>
                <c:pt idx="16">
                  <c:v>9.7174703147483912E-3</c:v>
                </c:pt>
                <c:pt idx="17">
                  <c:v>1.0976435831615648E-2</c:v>
                </c:pt>
                <c:pt idx="18">
                  <c:v>1.2393517800639724E-2</c:v>
                </c:pt>
                <c:pt idx="19">
                  <c:v>1.3987239928994666E-2</c:v>
                </c:pt>
                <c:pt idx="20">
                  <c:v>1.577794685850991E-2</c:v>
                </c:pt>
                <c:pt idx="21">
                  <c:v>1.7787893094987742E-2</c:v>
                </c:pt>
                <c:pt idx="22">
                  <c:v>2.0041311783349426E-2</c:v>
                </c:pt>
                <c:pt idx="23">
                  <c:v>2.2564455754313945E-2</c:v>
                </c:pt>
                <c:pt idx="24">
                  <c:v>2.53856022085946E-2</c:v>
                </c:pt>
                <c:pt idx="25">
                  <c:v>2.8535011521120434E-2</c:v>
                </c:pt>
                <c:pt idx="26">
                  <c:v>3.204483008761759E-2</c:v>
                </c:pt>
                <c:pt idx="27">
                  <c:v>3.5948927077131973E-2</c:v>
                </c:pt>
                <c:pt idx="28">
                  <c:v>4.0282655596550677E-2</c:v>
                </c:pt>
                <c:pt idx="29">
                  <c:v>4.5082530320329758E-2</c:v>
                </c:pt>
                <c:pt idx="30">
                  <c:v>5.038581626907479E-2</c:v>
                </c:pt>
                <c:pt idx="31">
                  <c:v>5.6230027249663195E-2</c:v>
                </c:pt>
                <c:pt idx="32">
                  <c:v>6.2652337503644823E-2</c:v>
                </c:pt>
                <c:pt idx="33">
                  <c:v>6.9688916201011433E-2</c:v>
                </c:pt>
                <c:pt idx="34">
                  <c:v>7.7374201222980304E-2</c:v>
                </c:pt>
                <c:pt idx="35">
                  <c:v>8.5740135655304084E-2</c:v>
                </c:pt>
                <c:pt idx="36">
                  <c:v>9.4815396836021693E-2</c:v>
                </c:pt>
                <c:pt idx="37">
                  <c:v>0.10462465282796843</c:v>
                </c:pt>
                <c:pt idx="38">
                  <c:v>0.11518788397576915</c:v>
                </c:pt>
                <c:pt idx="39">
                  <c:v>0.12651980706343427</c:v>
                </c:pt>
                <c:pt idx="40">
                  <c:v>0.13862943611198905</c:v>
                </c:pt>
                <c:pt idx="41">
                  <c:v>0.15151980706343376</c:v>
                </c:pt>
                <c:pt idx="42">
                  <c:v>0.16518788397576872</c:v>
                </c:pt>
                <c:pt idx="43">
                  <c:v>0.179624652827968</c:v>
                </c:pt>
                <c:pt idx="44">
                  <c:v>0.19481539683602134</c:v>
                </c:pt>
                <c:pt idx="45">
                  <c:v>0.21074013565530372</c:v>
                </c:pt>
                <c:pt idx="46">
                  <c:v>0.22737420122297997</c:v>
                </c:pt>
                <c:pt idx="47">
                  <c:v>0.24468891620101116</c:v>
                </c:pt>
                <c:pt idx="48">
                  <c:v>0.26265233750364458</c:v>
                </c:pt>
                <c:pt idx="49">
                  <c:v>0.28123002724966295</c:v>
                </c:pt>
                <c:pt idx="50">
                  <c:v>0.30038581626907457</c:v>
                </c:pt>
                <c:pt idx="51">
                  <c:v>0.32008253032032957</c:v>
                </c:pt>
                <c:pt idx="52">
                  <c:v>0.34028265559655047</c:v>
                </c:pt>
                <c:pt idx="53">
                  <c:v>0.36094892707713183</c:v>
                </c:pt>
                <c:pt idx="54">
                  <c:v>0.38204483008761747</c:v>
                </c:pt>
                <c:pt idx="55">
                  <c:v>0.40353501152112037</c:v>
                </c:pt>
                <c:pt idx="56">
                  <c:v>0.42538560220859456</c:v>
                </c:pt>
                <c:pt idx="57">
                  <c:v>0.44756445575431386</c:v>
                </c:pt>
                <c:pt idx="58">
                  <c:v>0.4700413117833494</c:v>
                </c:pt>
                <c:pt idx="59">
                  <c:v>0.49278789309498777</c:v>
                </c:pt>
                <c:pt idx="60">
                  <c:v>0.51577794685850997</c:v>
                </c:pt>
                <c:pt idx="61">
                  <c:v>0.53898723992899467</c:v>
                </c:pt>
                <c:pt idx="62">
                  <c:v>0.56239351780063962</c:v>
                </c:pt>
                <c:pt idx="63">
                  <c:v>0.58597643583161563</c:v>
                </c:pt>
                <c:pt idx="64">
                  <c:v>0.60971747031474843</c:v>
                </c:pt>
                <c:pt idx="65">
                  <c:v>0.63359981584581759</c:v>
                </c:pt>
                <c:pt idx="66">
                  <c:v>0.65760827433755664</c:v>
                </c:pt>
                <c:pt idx="67">
                  <c:v>0.68172913999660767</c:v>
                </c:pt>
                <c:pt idx="68">
                  <c:v>0.70595008365452405</c:v>
                </c:pt>
                <c:pt idx="69">
                  <c:v>0.73026003903737502</c:v>
                </c:pt>
                <c:pt idx="70">
                  <c:v>0.75464909287448501</c:v>
                </c:pt>
                <c:pt idx="71">
                  <c:v>0.77910838018021944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u=10</c:v>
                </c:pt>
              </c:strCache>
            </c:strRef>
          </c:tx>
          <c:spPr>
            <a:ln w="25400">
              <a:prstDash val="sysDash"/>
            </a:ln>
          </c:spPr>
          <c:marker>
            <c:symbol val="none"/>
          </c:marker>
          <c:xVal>
            <c:numRef>
              <c:f>Sheet1!$A$3:$A$74</c:f>
              <c:numCache>
                <c:formatCode>General</c:formatCode>
                <c:ptCount val="72"/>
                <c:pt idx="0">
                  <c:v>-1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-0.92500000000000004</c:v>
                </c:pt>
                <c:pt idx="4">
                  <c:v>-0.9</c:v>
                </c:pt>
                <c:pt idx="5">
                  <c:v>-0.875</c:v>
                </c:pt>
                <c:pt idx="6">
                  <c:v>-0.85</c:v>
                </c:pt>
                <c:pt idx="7">
                  <c:v>-0.82499999999999996</c:v>
                </c:pt>
                <c:pt idx="8">
                  <c:v>-0.8</c:v>
                </c:pt>
                <c:pt idx="9">
                  <c:v>-0.77500000000000002</c:v>
                </c:pt>
                <c:pt idx="10">
                  <c:v>-0.75</c:v>
                </c:pt>
                <c:pt idx="11">
                  <c:v>-0.72499999999999998</c:v>
                </c:pt>
                <c:pt idx="12">
                  <c:v>-0.7</c:v>
                </c:pt>
                <c:pt idx="13">
                  <c:v>-0.67500000000000004</c:v>
                </c:pt>
                <c:pt idx="14">
                  <c:v>-0.65</c:v>
                </c:pt>
                <c:pt idx="15">
                  <c:v>-0.625</c:v>
                </c:pt>
                <c:pt idx="16">
                  <c:v>-0.6</c:v>
                </c:pt>
                <c:pt idx="17">
                  <c:v>-0.57499999999999996</c:v>
                </c:pt>
                <c:pt idx="18">
                  <c:v>-0.55000000000000004</c:v>
                </c:pt>
                <c:pt idx="19">
                  <c:v>-0.52500000000000002</c:v>
                </c:pt>
                <c:pt idx="20">
                  <c:v>-0.5</c:v>
                </c:pt>
                <c:pt idx="21">
                  <c:v>-0.47499999999999998</c:v>
                </c:pt>
                <c:pt idx="22">
                  <c:v>-0.45</c:v>
                </c:pt>
                <c:pt idx="23">
                  <c:v>-0.42499999999999899</c:v>
                </c:pt>
                <c:pt idx="24">
                  <c:v>-0.39999999999999902</c:v>
                </c:pt>
                <c:pt idx="25">
                  <c:v>-0.374999999999999</c:v>
                </c:pt>
                <c:pt idx="26">
                  <c:v>-0.34999999999999898</c:v>
                </c:pt>
                <c:pt idx="27">
                  <c:v>-0.32499999999999901</c:v>
                </c:pt>
                <c:pt idx="28">
                  <c:v>-0.29999999999999899</c:v>
                </c:pt>
                <c:pt idx="29">
                  <c:v>-0.27499999999999902</c:v>
                </c:pt>
                <c:pt idx="30">
                  <c:v>-0.249999999999999</c:v>
                </c:pt>
                <c:pt idx="31">
                  <c:v>-0.22499999999999901</c:v>
                </c:pt>
                <c:pt idx="32">
                  <c:v>-0.19999999999999901</c:v>
                </c:pt>
                <c:pt idx="33">
                  <c:v>-0.17499999999999899</c:v>
                </c:pt>
                <c:pt idx="34">
                  <c:v>-0.149999999999999</c:v>
                </c:pt>
                <c:pt idx="35">
                  <c:v>-0.124999999999999</c:v>
                </c:pt>
                <c:pt idx="36">
                  <c:v>-9.9999999999999006E-2</c:v>
                </c:pt>
                <c:pt idx="37">
                  <c:v>-7.4999999999998998E-2</c:v>
                </c:pt>
                <c:pt idx="38">
                  <c:v>-4.9999999999998997E-2</c:v>
                </c:pt>
                <c:pt idx="39">
                  <c:v>-2.4999999999998999E-2</c:v>
                </c:pt>
                <c:pt idx="40">
                  <c:v>0</c:v>
                </c:pt>
                <c:pt idx="41">
                  <c:v>2.4999999999999901E-2</c:v>
                </c:pt>
                <c:pt idx="42">
                  <c:v>0.05</c:v>
                </c:pt>
                <c:pt idx="43">
                  <c:v>7.4999999999999997E-2</c:v>
                </c:pt>
                <c:pt idx="44">
                  <c:v>0.1</c:v>
                </c:pt>
                <c:pt idx="45">
                  <c:v>0.125</c:v>
                </c:pt>
                <c:pt idx="46">
                  <c:v>0.15</c:v>
                </c:pt>
                <c:pt idx="47">
                  <c:v>0.17499999999999999</c:v>
                </c:pt>
                <c:pt idx="48">
                  <c:v>0.2</c:v>
                </c:pt>
                <c:pt idx="49">
                  <c:v>0.22500000000000001</c:v>
                </c:pt>
                <c:pt idx="50">
                  <c:v>0.25</c:v>
                </c:pt>
                <c:pt idx="51">
                  <c:v>0.27500000000000002</c:v>
                </c:pt>
                <c:pt idx="52">
                  <c:v>0.3</c:v>
                </c:pt>
                <c:pt idx="53">
                  <c:v>0.32500000000000001</c:v>
                </c:pt>
                <c:pt idx="54">
                  <c:v>0.35</c:v>
                </c:pt>
                <c:pt idx="55">
                  <c:v>0.375</c:v>
                </c:pt>
                <c:pt idx="56">
                  <c:v>0.4</c:v>
                </c:pt>
                <c:pt idx="57">
                  <c:v>0.42499999999999999</c:v>
                </c:pt>
                <c:pt idx="58">
                  <c:v>0.45</c:v>
                </c:pt>
                <c:pt idx="59">
                  <c:v>0.47499999999999998</c:v>
                </c:pt>
                <c:pt idx="60">
                  <c:v>0.5</c:v>
                </c:pt>
                <c:pt idx="61">
                  <c:v>0.52500000000000002</c:v>
                </c:pt>
                <c:pt idx="62">
                  <c:v>0.55000000000000004</c:v>
                </c:pt>
                <c:pt idx="63">
                  <c:v>0.57499999999999996</c:v>
                </c:pt>
                <c:pt idx="64">
                  <c:v>0.6</c:v>
                </c:pt>
                <c:pt idx="65">
                  <c:v>0.625</c:v>
                </c:pt>
                <c:pt idx="66">
                  <c:v>0.65</c:v>
                </c:pt>
                <c:pt idx="67">
                  <c:v>0.67500000000000004</c:v>
                </c:pt>
                <c:pt idx="68">
                  <c:v>0.7</c:v>
                </c:pt>
                <c:pt idx="69">
                  <c:v>0.72499999999999998</c:v>
                </c:pt>
                <c:pt idx="70">
                  <c:v>0.75</c:v>
                </c:pt>
                <c:pt idx="71">
                  <c:v>0.77500000000000002</c:v>
                </c:pt>
              </c:numCache>
            </c:numRef>
          </c:xVal>
          <c:yVal>
            <c:numRef>
              <c:f>Sheet1!$E$3:$E$74</c:f>
              <c:numCache>
                <c:formatCode>General</c:formatCode>
                <c:ptCount val="72"/>
                <c:pt idx="0">
                  <c:v>4.5398899216870535E-6</c:v>
                </c:pt>
                <c:pt idx="1">
                  <c:v>5.8292964662983334E-6</c:v>
                </c:pt>
                <c:pt idx="2">
                  <c:v>7.4849028629212065E-6</c:v>
                </c:pt>
                <c:pt idx="3">
                  <c:v>9.6107033632560061E-6</c:v>
                </c:pt>
                <c:pt idx="4">
                  <c:v>1.2340218972333965E-5</c:v>
                </c:pt>
                <c:pt idx="5">
                  <c:v>1.5844877144615079E-5</c:v>
                </c:pt>
                <c:pt idx="6">
                  <c:v>2.0344767212943871E-5</c:v>
                </c:pt>
                <c:pt idx="7">
                  <c:v>2.6122443522774718E-5</c:v>
                </c:pt>
                <c:pt idx="8">
                  <c:v>3.3540637289566239E-5</c:v>
                </c:pt>
                <c:pt idx="9">
                  <c:v>4.3064979763875614E-5</c:v>
                </c:pt>
                <c:pt idx="10">
                  <c:v>5.5293147536074558E-5</c:v>
                </c:pt>
                <c:pt idx="11">
                  <c:v>7.0992233433922434E-5</c:v>
                </c:pt>
                <c:pt idx="12">
                  <c:v>9.114664537742015E-5</c:v>
                </c:pt>
                <c:pt idx="13">
                  <c:v>1.1701946758545936E-4</c:v>
                </c:pt>
                <c:pt idx="14">
                  <c:v>1.5023101597542852E-4</c:v>
                </c:pt>
                <c:pt idx="15">
                  <c:v>1.9285932042193934E-4</c:v>
                </c:pt>
                <c:pt idx="16">
                  <c:v>2.4756851377303571E-4</c:v>
                </c:pt>
                <c:pt idx="17">
                  <c:v>3.1777264714099473E-4</c:v>
                </c:pt>
                <c:pt idx="18">
                  <c:v>4.0784432705706858E-4</c:v>
                </c:pt>
                <c:pt idx="19">
                  <c:v>5.2337981517430092E-4</c:v>
                </c:pt>
                <c:pt idx="20">
                  <c:v>6.7153484891179665E-4</c:v>
                </c:pt>
                <c:pt idx="21">
                  <c:v>8.6144837621755148E-4</c:v>
                </c:pt>
                <c:pt idx="22">
                  <c:v>1.1047744848593777E-3</c:v>
                </c:pt>
                <c:pt idx="23">
                  <c:v>1.4163456931505056E-3</c:v>
                </c:pt>
                <c:pt idx="24">
                  <c:v>1.8149927917809998E-3</c:v>
                </c:pt>
                <c:pt idx="25">
                  <c:v>2.3245464372425319E-3</c:v>
                </c:pt>
                <c:pt idx="26">
                  <c:v>2.9750418272620868E-3</c:v>
                </c:pt>
                <c:pt idx="27">
                  <c:v>3.8041371687783467E-3</c:v>
                </c:pt>
                <c:pt idx="28">
                  <c:v>4.8587351573742598E-3</c:v>
                </c:pt>
                <c:pt idx="29">
                  <c:v>6.1967589003199246E-3</c:v>
                </c:pt>
                <c:pt idx="30">
                  <c:v>7.8889734292550383E-3</c:v>
                </c:pt>
                <c:pt idx="31">
                  <c:v>1.0020655891674812E-2</c:v>
                </c:pt>
                <c:pt idx="32">
                  <c:v>1.2692801104297357E-2</c:v>
                </c:pt>
                <c:pt idx="33">
                  <c:v>1.6022415043808868E-2</c:v>
                </c:pt>
                <c:pt idx="34">
                  <c:v>2.0141327798275429E-2</c:v>
                </c:pt>
                <c:pt idx="35">
                  <c:v>2.5192908134537517E-2</c:v>
                </c:pt>
                <c:pt idx="36">
                  <c:v>3.1326168751822543E-2</c:v>
                </c:pt>
                <c:pt idx="37">
                  <c:v>3.8687100611490319E-2</c:v>
                </c:pt>
                <c:pt idx="38">
                  <c:v>4.7407698418011041E-2</c:v>
                </c:pt>
                <c:pt idx="39">
                  <c:v>5.7593941987884791E-2</c:v>
                </c:pt>
                <c:pt idx="40">
                  <c:v>6.9314718055994526E-2</c:v>
                </c:pt>
                <c:pt idx="41">
                  <c:v>8.2593941987884292E-2</c:v>
                </c:pt>
                <c:pt idx="42">
                  <c:v>9.7407698418010669E-2</c:v>
                </c:pt>
                <c:pt idx="43">
                  <c:v>0.11368710061148998</c:v>
                </c:pt>
                <c:pt idx="44">
                  <c:v>0.13132616875182229</c:v>
                </c:pt>
                <c:pt idx="45">
                  <c:v>0.15019290813453728</c:v>
                </c:pt>
                <c:pt idx="46">
                  <c:v>0.17014132779827523</c:v>
                </c:pt>
                <c:pt idx="47">
                  <c:v>0.19102241504380874</c:v>
                </c:pt>
                <c:pt idx="48">
                  <c:v>0.21269280110429728</c:v>
                </c:pt>
                <c:pt idx="49">
                  <c:v>0.2350206558916747</c:v>
                </c:pt>
                <c:pt idx="50">
                  <c:v>0.25788897342925499</c:v>
                </c:pt>
                <c:pt idx="51">
                  <c:v>0.28119675890031981</c:v>
                </c:pt>
                <c:pt idx="52">
                  <c:v>0.30485873515737422</c:v>
                </c:pt>
                <c:pt idx="53">
                  <c:v>0.32880413716877832</c:v>
                </c:pt>
                <c:pt idx="54">
                  <c:v>0.35297504182726203</c:v>
                </c:pt>
                <c:pt idx="55">
                  <c:v>0.3773245464372425</c:v>
                </c:pt>
                <c:pt idx="56">
                  <c:v>0.40181499279178096</c:v>
                </c:pt>
                <c:pt idx="57">
                  <c:v>0.42641634569315051</c:v>
                </c:pt>
                <c:pt idx="58">
                  <c:v>0.45110477448485942</c:v>
                </c:pt>
                <c:pt idx="59">
                  <c:v>0.47586144837621758</c:v>
                </c:pt>
                <c:pt idx="60">
                  <c:v>0.5006715348489118</c:v>
                </c:pt>
                <c:pt idx="61">
                  <c:v>0.52552337981517439</c:v>
                </c:pt>
                <c:pt idx="62">
                  <c:v>0.55040784432705703</c:v>
                </c:pt>
                <c:pt idx="63">
                  <c:v>0.57531777264714101</c:v>
                </c:pt>
                <c:pt idx="64">
                  <c:v>0.60024756851377303</c:v>
                </c:pt>
                <c:pt idx="65">
                  <c:v>0.6251928593204219</c:v>
                </c:pt>
                <c:pt idx="66">
                  <c:v>0.65015023101597547</c:v>
                </c:pt>
                <c:pt idx="67">
                  <c:v>0.6751170194675854</c:v>
                </c:pt>
                <c:pt idx="68">
                  <c:v>0.70009114664537742</c:v>
                </c:pt>
                <c:pt idx="69">
                  <c:v>0.72507099223343396</c:v>
                </c:pt>
                <c:pt idx="70">
                  <c:v>0.75005529314753605</c:v>
                </c:pt>
                <c:pt idx="71">
                  <c:v>0.77504306497976383</c:v>
                </c:pt>
              </c:numCache>
            </c:numRef>
          </c:yVal>
          <c:smooth val="1"/>
        </c:ser>
        <c:ser>
          <c:idx val="0"/>
          <c:order val="3"/>
          <c:tx>
            <c:strRef>
              <c:f>Sheet1!$B$2</c:f>
              <c:strCache>
                <c:ptCount val="1"/>
                <c:pt idx="0">
                  <c:v>R(x)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Sheet1!$A$3:$A$74</c:f>
              <c:numCache>
                <c:formatCode>General</c:formatCode>
                <c:ptCount val="72"/>
                <c:pt idx="0">
                  <c:v>-1</c:v>
                </c:pt>
                <c:pt idx="1">
                  <c:v>-0.97499999999999998</c:v>
                </c:pt>
                <c:pt idx="2">
                  <c:v>-0.95</c:v>
                </c:pt>
                <c:pt idx="3">
                  <c:v>-0.92500000000000004</c:v>
                </c:pt>
                <c:pt idx="4">
                  <c:v>-0.9</c:v>
                </c:pt>
                <c:pt idx="5">
                  <c:v>-0.875</c:v>
                </c:pt>
                <c:pt idx="6">
                  <c:v>-0.85</c:v>
                </c:pt>
                <c:pt idx="7">
                  <c:v>-0.82499999999999996</c:v>
                </c:pt>
                <c:pt idx="8">
                  <c:v>-0.8</c:v>
                </c:pt>
                <c:pt idx="9">
                  <c:v>-0.77500000000000002</c:v>
                </c:pt>
                <c:pt idx="10">
                  <c:v>-0.75</c:v>
                </c:pt>
                <c:pt idx="11">
                  <c:v>-0.72499999999999998</c:v>
                </c:pt>
                <c:pt idx="12">
                  <c:v>-0.7</c:v>
                </c:pt>
                <c:pt idx="13">
                  <c:v>-0.67500000000000004</c:v>
                </c:pt>
                <c:pt idx="14">
                  <c:v>-0.65</c:v>
                </c:pt>
                <c:pt idx="15">
                  <c:v>-0.625</c:v>
                </c:pt>
                <c:pt idx="16">
                  <c:v>-0.6</c:v>
                </c:pt>
                <c:pt idx="17">
                  <c:v>-0.57499999999999996</c:v>
                </c:pt>
                <c:pt idx="18">
                  <c:v>-0.55000000000000004</c:v>
                </c:pt>
                <c:pt idx="19">
                  <c:v>-0.52500000000000002</c:v>
                </c:pt>
                <c:pt idx="20">
                  <c:v>-0.5</c:v>
                </c:pt>
                <c:pt idx="21">
                  <c:v>-0.47499999999999998</c:v>
                </c:pt>
                <c:pt idx="22">
                  <c:v>-0.45</c:v>
                </c:pt>
                <c:pt idx="23">
                  <c:v>-0.42499999999999899</c:v>
                </c:pt>
                <c:pt idx="24">
                  <c:v>-0.39999999999999902</c:v>
                </c:pt>
                <c:pt idx="25">
                  <c:v>-0.374999999999999</c:v>
                </c:pt>
                <c:pt idx="26">
                  <c:v>-0.34999999999999898</c:v>
                </c:pt>
                <c:pt idx="27">
                  <c:v>-0.32499999999999901</c:v>
                </c:pt>
                <c:pt idx="28">
                  <c:v>-0.29999999999999899</c:v>
                </c:pt>
                <c:pt idx="29">
                  <c:v>-0.27499999999999902</c:v>
                </c:pt>
                <c:pt idx="30">
                  <c:v>-0.249999999999999</c:v>
                </c:pt>
                <c:pt idx="31">
                  <c:v>-0.22499999999999901</c:v>
                </c:pt>
                <c:pt idx="32">
                  <c:v>-0.19999999999999901</c:v>
                </c:pt>
                <c:pt idx="33">
                  <c:v>-0.17499999999999899</c:v>
                </c:pt>
                <c:pt idx="34">
                  <c:v>-0.149999999999999</c:v>
                </c:pt>
                <c:pt idx="35">
                  <c:v>-0.124999999999999</c:v>
                </c:pt>
                <c:pt idx="36">
                  <c:v>-9.9999999999999006E-2</c:v>
                </c:pt>
                <c:pt idx="37">
                  <c:v>-7.4999999999998998E-2</c:v>
                </c:pt>
                <c:pt idx="38">
                  <c:v>-4.9999999999998997E-2</c:v>
                </c:pt>
                <c:pt idx="39">
                  <c:v>-2.4999999999998999E-2</c:v>
                </c:pt>
                <c:pt idx="40">
                  <c:v>0</c:v>
                </c:pt>
                <c:pt idx="41">
                  <c:v>2.4999999999999901E-2</c:v>
                </c:pt>
                <c:pt idx="42">
                  <c:v>0.05</c:v>
                </c:pt>
                <c:pt idx="43">
                  <c:v>7.4999999999999997E-2</c:v>
                </c:pt>
                <c:pt idx="44">
                  <c:v>0.1</c:v>
                </c:pt>
                <c:pt idx="45">
                  <c:v>0.125</c:v>
                </c:pt>
                <c:pt idx="46">
                  <c:v>0.15</c:v>
                </c:pt>
                <c:pt idx="47">
                  <c:v>0.17499999999999999</c:v>
                </c:pt>
                <c:pt idx="48">
                  <c:v>0.2</c:v>
                </c:pt>
                <c:pt idx="49">
                  <c:v>0.22500000000000001</c:v>
                </c:pt>
                <c:pt idx="50">
                  <c:v>0.25</c:v>
                </c:pt>
                <c:pt idx="51">
                  <c:v>0.27500000000000002</c:v>
                </c:pt>
                <c:pt idx="52">
                  <c:v>0.3</c:v>
                </c:pt>
                <c:pt idx="53">
                  <c:v>0.32500000000000001</c:v>
                </c:pt>
                <c:pt idx="54">
                  <c:v>0.35</c:v>
                </c:pt>
                <c:pt idx="55">
                  <c:v>0.375</c:v>
                </c:pt>
                <c:pt idx="56">
                  <c:v>0.4</c:v>
                </c:pt>
                <c:pt idx="57">
                  <c:v>0.42499999999999999</c:v>
                </c:pt>
                <c:pt idx="58">
                  <c:v>0.45</c:v>
                </c:pt>
                <c:pt idx="59">
                  <c:v>0.47499999999999998</c:v>
                </c:pt>
                <c:pt idx="60">
                  <c:v>0.5</c:v>
                </c:pt>
                <c:pt idx="61">
                  <c:v>0.52500000000000002</c:v>
                </c:pt>
                <c:pt idx="62">
                  <c:v>0.55000000000000004</c:v>
                </c:pt>
                <c:pt idx="63">
                  <c:v>0.57499999999999996</c:v>
                </c:pt>
                <c:pt idx="64">
                  <c:v>0.6</c:v>
                </c:pt>
                <c:pt idx="65">
                  <c:v>0.625</c:v>
                </c:pt>
                <c:pt idx="66">
                  <c:v>0.65</c:v>
                </c:pt>
                <c:pt idx="67">
                  <c:v>0.67500000000000004</c:v>
                </c:pt>
                <c:pt idx="68">
                  <c:v>0.7</c:v>
                </c:pt>
                <c:pt idx="69">
                  <c:v>0.72499999999999998</c:v>
                </c:pt>
                <c:pt idx="70">
                  <c:v>0.75</c:v>
                </c:pt>
                <c:pt idx="71">
                  <c:v>0.77500000000000002</c:v>
                </c:pt>
              </c:numCache>
            </c:numRef>
          </c:xVal>
          <c:yVal>
            <c:numRef>
              <c:f>Sheet1!$B$3:$B$74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2.4999999999999901E-2</c:v>
                </c:pt>
                <c:pt idx="42">
                  <c:v>0.05</c:v>
                </c:pt>
                <c:pt idx="43">
                  <c:v>7.4999999999999997E-2</c:v>
                </c:pt>
                <c:pt idx="44">
                  <c:v>0.1</c:v>
                </c:pt>
                <c:pt idx="45">
                  <c:v>0.125</c:v>
                </c:pt>
                <c:pt idx="46">
                  <c:v>0.15</c:v>
                </c:pt>
                <c:pt idx="47">
                  <c:v>0.17499999999999999</c:v>
                </c:pt>
                <c:pt idx="48">
                  <c:v>0.2</c:v>
                </c:pt>
                <c:pt idx="49">
                  <c:v>0.22500000000000001</c:v>
                </c:pt>
                <c:pt idx="50">
                  <c:v>0.25</c:v>
                </c:pt>
                <c:pt idx="51">
                  <c:v>0.27500000000000002</c:v>
                </c:pt>
                <c:pt idx="52">
                  <c:v>0.3</c:v>
                </c:pt>
                <c:pt idx="53">
                  <c:v>0.32500000000000001</c:v>
                </c:pt>
                <c:pt idx="54">
                  <c:v>0.35</c:v>
                </c:pt>
                <c:pt idx="55">
                  <c:v>0.375</c:v>
                </c:pt>
                <c:pt idx="56">
                  <c:v>0.4</c:v>
                </c:pt>
                <c:pt idx="57">
                  <c:v>0.42499999999999999</c:v>
                </c:pt>
                <c:pt idx="58">
                  <c:v>0.45</c:v>
                </c:pt>
                <c:pt idx="59">
                  <c:v>0.47499999999999998</c:v>
                </c:pt>
                <c:pt idx="60">
                  <c:v>0.5</c:v>
                </c:pt>
                <c:pt idx="61">
                  <c:v>0.52500000000000002</c:v>
                </c:pt>
                <c:pt idx="62">
                  <c:v>0.55000000000000004</c:v>
                </c:pt>
                <c:pt idx="63">
                  <c:v>0.57499999999999996</c:v>
                </c:pt>
                <c:pt idx="64">
                  <c:v>0.6</c:v>
                </c:pt>
                <c:pt idx="65">
                  <c:v>0.625</c:v>
                </c:pt>
                <c:pt idx="66">
                  <c:v>0.65</c:v>
                </c:pt>
                <c:pt idx="67">
                  <c:v>0.67500000000000004</c:v>
                </c:pt>
                <c:pt idx="68">
                  <c:v>0.7</c:v>
                </c:pt>
                <c:pt idx="69">
                  <c:v>0.72499999999999998</c:v>
                </c:pt>
                <c:pt idx="70">
                  <c:v>0.75</c:v>
                </c:pt>
                <c:pt idx="71">
                  <c:v>0.77500000000000002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47328"/>
        <c:axId val="120147904"/>
      </c:scatterChart>
      <c:valAx>
        <c:axId val="120147328"/>
        <c:scaling>
          <c:orientation val="minMax"/>
          <c:max val="0.70000000000000007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US" i="1"/>
                  <a:t>x</a:t>
                </a:r>
                <a:endParaRPr lang="ja-JP" i="1"/>
              </a:p>
            </c:rich>
          </c:tx>
          <c:layout>
            <c:manualLayout>
              <c:xMode val="edge"/>
              <c:yMode val="edge"/>
              <c:x val="0.93115420227920231"/>
              <c:y val="0.6875036549707602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</c:spPr>
        <c:crossAx val="120147904"/>
        <c:crosses val="autoZero"/>
        <c:crossBetween val="midCat"/>
      </c:valAx>
      <c:valAx>
        <c:axId val="120147904"/>
        <c:scaling>
          <c:orientation val="minMax"/>
          <c:max val="0.70000000000000007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 i="1"/>
                </a:pPr>
                <a:r>
                  <a:rPr lang="en-US" i="1"/>
                  <a:t>y</a:t>
                </a:r>
                <a:endParaRPr lang="ja-JP" i="1"/>
              </a:p>
            </c:rich>
          </c:tx>
          <c:layout>
            <c:manualLayout>
              <c:xMode val="edge"/>
              <c:yMode val="edge"/>
              <c:x val="0.10883618233618236"/>
              <c:y val="6.7251461988305044E-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120147328"/>
        <c:crossesAt val="-1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0.27170868945868948"/>
          <c:y val="7.2919590643274856E-2"/>
          <c:w val="0.32224893162393164"/>
          <c:h val="0.41876984126984129"/>
        </c:manualLayout>
      </c:layout>
      <c:overlay val="0"/>
      <c:txPr>
        <a:bodyPr/>
        <a:lstStyle/>
        <a:p>
          <a:pPr>
            <a:defRPr i="1"/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102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101.wmf"/><Relationship Id="rId16" Type="http://schemas.openxmlformats.org/officeDocument/2006/relationships/image" Target="../media/image106.wmf"/><Relationship Id="rId1" Type="http://schemas.openxmlformats.org/officeDocument/2006/relationships/image" Target="../media/image100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82.wmf"/><Relationship Id="rId15" Type="http://schemas.openxmlformats.org/officeDocument/2006/relationships/image" Target="../media/image105.wmf"/><Relationship Id="rId10" Type="http://schemas.openxmlformats.org/officeDocument/2006/relationships/image" Target="../media/image57.wmf"/><Relationship Id="rId4" Type="http://schemas.openxmlformats.org/officeDocument/2006/relationships/image" Target="../media/image103.wmf"/><Relationship Id="rId9" Type="http://schemas.openxmlformats.org/officeDocument/2006/relationships/image" Target="../media/image83.wmf"/><Relationship Id="rId14" Type="http://schemas.openxmlformats.org/officeDocument/2006/relationships/image" Target="../media/image10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10" Type="http://schemas.openxmlformats.org/officeDocument/2006/relationships/image" Target="../media/image116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06.wmf"/><Relationship Id="rId7" Type="http://schemas.openxmlformats.org/officeDocument/2006/relationships/image" Target="../media/image121.wmf"/><Relationship Id="rId2" Type="http://schemas.openxmlformats.org/officeDocument/2006/relationships/image" Target="../media/image105.wmf"/><Relationship Id="rId1" Type="http://schemas.openxmlformats.org/officeDocument/2006/relationships/image" Target="../media/image117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9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131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130.wmf"/><Relationship Id="rId17" Type="http://schemas.openxmlformats.org/officeDocument/2006/relationships/image" Target="../media/image135.wmf"/><Relationship Id="rId2" Type="http://schemas.openxmlformats.org/officeDocument/2006/relationships/image" Target="../media/image53.wmf"/><Relationship Id="rId16" Type="http://schemas.openxmlformats.org/officeDocument/2006/relationships/image" Target="../media/image134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129.wmf"/><Relationship Id="rId5" Type="http://schemas.openxmlformats.org/officeDocument/2006/relationships/image" Target="../media/image83.wmf"/><Relationship Id="rId15" Type="http://schemas.openxmlformats.org/officeDocument/2006/relationships/image" Target="../media/image133.wmf"/><Relationship Id="rId10" Type="http://schemas.openxmlformats.org/officeDocument/2006/relationships/image" Target="../media/image128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13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12" Type="http://schemas.openxmlformats.org/officeDocument/2006/relationships/image" Target="../media/image155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11" Type="http://schemas.openxmlformats.org/officeDocument/2006/relationships/image" Target="../media/image154.wmf"/><Relationship Id="rId5" Type="http://schemas.openxmlformats.org/officeDocument/2006/relationships/image" Target="../media/image148.wmf"/><Relationship Id="rId10" Type="http://schemas.openxmlformats.org/officeDocument/2006/relationships/image" Target="../media/image153.wmf"/><Relationship Id="rId4" Type="http://schemas.openxmlformats.org/officeDocument/2006/relationships/image" Target="../media/image147.wmf"/><Relationship Id="rId9" Type="http://schemas.openxmlformats.org/officeDocument/2006/relationships/image" Target="../media/image15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image" Target="../media/image158.wmf"/><Relationship Id="rId7" Type="http://schemas.openxmlformats.org/officeDocument/2006/relationships/image" Target="../media/image162.wmf"/><Relationship Id="rId12" Type="http://schemas.openxmlformats.org/officeDocument/2006/relationships/image" Target="../media/image167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1.wmf"/><Relationship Id="rId11" Type="http://schemas.openxmlformats.org/officeDocument/2006/relationships/image" Target="../media/image166.wmf"/><Relationship Id="rId5" Type="http://schemas.openxmlformats.org/officeDocument/2006/relationships/image" Target="../media/image160.wmf"/><Relationship Id="rId10" Type="http://schemas.openxmlformats.org/officeDocument/2006/relationships/image" Target="../media/image165.wmf"/><Relationship Id="rId4" Type="http://schemas.openxmlformats.org/officeDocument/2006/relationships/image" Target="../media/image159.wmf"/><Relationship Id="rId9" Type="http://schemas.openxmlformats.org/officeDocument/2006/relationships/image" Target="../media/image16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image" Target="../media/image180.wmf"/><Relationship Id="rId3" Type="http://schemas.openxmlformats.org/officeDocument/2006/relationships/image" Target="../media/image170.wmf"/><Relationship Id="rId7" Type="http://schemas.openxmlformats.org/officeDocument/2006/relationships/image" Target="../media/image174.wmf"/><Relationship Id="rId12" Type="http://schemas.openxmlformats.org/officeDocument/2006/relationships/image" Target="../media/image179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6" Type="http://schemas.openxmlformats.org/officeDocument/2006/relationships/image" Target="../media/image173.wmf"/><Relationship Id="rId11" Type="http://schemas.openxmlformats.org/officeDocument/2006/relationships/image" Target="../media/image178.wmf"/><Relationship Id="rId5" Type="http://schemas.openxmlformats.org/officeDocument/2006/relationships/image" Target="../media/image172.wmf"/><Relationship Id="rId10" Type="http://schemas.openxmlformats.org/officeDocument/2006/relationships/image" Target="../media/image177.wmf"/><Relationship Id="rId4" Type="http://schemas.openxmlformats.org/officeDocument/2006/relationships/image" Target="../media/image171.wmf"/><Relationship Id="rId9" Type="http://schemas.openxmlformats.org/officeDocument/2006/relationships/image" Target="../media/image17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15.wmf"/><Relationship Id="rId9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6" Type="http://schemas.openxmlformats.org/officeDocument/2006/relationships/image" Target="../media/image191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image" Target="../media/image194.wmf"/><Relationship Id="rId7" Type="http://schemas.openxmlformats.org/officeDocument/2006/relationships/image" Target="../media/image198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6" Type="http://schemas.openxmlformats.org/officeDocument/2006/relationships/image" Target="../media/image197.wmf"/><Relationship Id="rId5" Type="http://schemas.openxmlformats.org/officeDocument/2006/relationships/image" Target="../media/image196.wmf"/><Relationship Id="rId4" Type="http://schemas.openxmlformats.org/officeDocument/2006/relationships/image" Target="../media/image19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4" Type="http://schemas.openxmlformats.org/officeDocument/2006/relationships/image" Target="../media/image20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7" Type="http://schemas.openxmlformats.org/officeDocument/2006/relationships/image" Target="../media/image215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Relationship Id="rId6" Type="http://schemas.openxmlformats.org/officeDocument/2006/relationships/image" Target="../media/image214.wmf"/><Relationship Id="rId5" Type="http://schemas.openxmlformats.org/officeDocument/2006/relationships/image" Target="../media/image213.wmf"/><Relationship Id="rId4" Type="http://schemas.openxmlformats.org/officeDocument/2006/relationships/image" Target="../media/image212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218.wmf"/><Relationship Id="rId7" Type="http://schemas.openxmlformats.org/officeDocument/2006/relationships/image" Target="../media/image222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6" Type="http://schemas.openxmlformats.org/officeDocument/2006/relationships/image" Target="../media/image221.wmf"/><Relationship Id="rId5" Type="http://schemas.openxmlformats.org/officeDocument/2006/relationships/image" Target="../media/image220.wmf"/><Relationship Id="rId4" Type="http://schemas.openxmlformats.org/officeDocument/2006/relationships/image" Target="../media/image219.wmf"/><Relationship Id="rId9" Type="http://schemas.openxmlformats.org/officeDocument/2006/relationships/image" Target="../media/image224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image" Target="../media/image227.wmf"/><Relationship Id="rId7" Type="http://schemas.openxmlformats.org/officeDocument/2006/relationships/image" Target="../media/image231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6" Type="http://schemas.openxmlformats.org/officeDocument/2006/relationships/image" Target="../media/image230.wmf"/><Relationship Id="rId5" Type="http://schemas.openxmlformats.org/officeDocument/2006/relationships/image" Target="../media/image229.wmf"/><Relationship Id="rId4" Type="http://schemas.openxmlformats.org/officeDocument/2006/relationships/image" Target="../media/image228.wmf"/><Relationship Id="rId9" Type="http://schemas.openxmlformats.org/officeDocument/2006/relationships/image" Target="../media/image23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7" Type="http://schemas.openxmlformats.org/officeDocument/2006/relationships/image" Target="../media/image240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6" Type="http://schemas.openxmlformats.org/officeDocument/2006/relationships/image" Target="../media/image239.wmf"/><Relationship Id="rId5" Type="http://schemas.openxmlformats.org/officeDocument/2006/relationships/image" Target="../media/image238.wmf"/><Relationship Id="rId4" Type="http://schemas.openxmlformats.org/officeDocument/2006/relationships/image" Target="../media/image237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wmf"/><Relationship Id="rId3" Type="http://schemas.openxmlformats.org/officeDocument/2006/relationships/image" Target="../media/image243.wmf"/><Relationship Id="rId7" Type="http://schemas.openxmlformats.org/officeDocument/2006/relationships/image" Target="../media/image247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Relationship Id="rId6" Type="http://schemas.openxmlformats.org/officeDocument/2006/relationships/image" Target="../media/image246.wmf"/><Relationship Id="rId5" Type="http://schemas.openxmlformats.org/officeDocument/2006/relationships/image" Target="../media/image245.wmf"/><Relationship Id="rId10" Type="http://schemas.openxmlformats.org/officeDocument/2006/relationships/image" Target="../media/image127.wmf"/><Relationship Id="rId4" Type="http://schemas.openxmlformats.org/officeDocument/2006/relationships/image" Target="../media/image244.wmf"/><Relationship Id="rId9" Type="http://schemas.openxmlformats.org/officeDocument/2006/relationships/image" Target="../media/image24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5" Type="http://schemas.openxmlformats.org/officeDocument/2006/relationships/image" Target="../media/image254.wmf"/><Relationship Id="rId4" Type="http://schemas.openxmlformats.org/officeDocument/2006/relationships/image" Target="../media/image25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60.wmf"/><Relationship Id="rId5" Type="http://schemas.openxmlformats.org/officeDocument/2006/relationships/image" Target="../media/image259.wmf"/><Relationship Id="rId4" Type="http://schemas.openxmlformats.org/officeDocument/2006/relationships/image" Target="../media/image25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6" Type="http://schemas.openxmlformats.org/officeDocument/2006/relationships/image" Target="../media/image44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6" Type="http://schemas.openxmlformats.org/officeDocument/2006/relationships/image" Target="../media/image60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Relationship Id="rId14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15.wmf"/><Relationship Id="rId11" Type="http://schemas.openxmlformats.org/officeDocument/2006/relationships/image" Target="../media/image74.wmf"/><Relationship Id="rId5" Type="http://schemas.openxmlformats.org/officeDocument/2006/relationships/image" Target="../media/image73.wmf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57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image" Target="../media/image83.wmf"/><Relationship Id="rId2" Type="http://schemas.openxmlformats.org/officeDocument/2006/relationships/image" Target="../media/image76.wmf"/><Relationship Id="rId16" Type="http://schemas.openxmlformats.org/officeDocument/2006/relationships/image" Target="../media/image60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55.wmf"/><Relationship Id="rId5" Type="http://schemas.openxmlformats.org/officeDocument/2006/relationships/image" Target="../media/image7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4" Type="http://schemas.openxmlformats.org/officeDocument/2006/relationships/image" Target="../media/image78.wmf"/><Relationship Id="rId9" Type="http://schemas.openxmlformats.org/officeDocument/2006/relationships/image" Target="../media/image53.wmf"/><Relationship Id="rId1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81" cy="3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2" tIns="47306" rIns="94612" bIns="47306" numCol="1" anchor="t" anchorCtr="0" compatLnSpc="1">
            <a:prstTxWarp prst="textNoShape">
              <a:avLst/>
            </a:prstTxWarp>
          </a:bodyPr>
          <a:lstStyle>
            <a:lvl1pPr defTabSz="946040">
              <a:defRPr kumimoji="1"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ea typeface="Arial Unicode MS" panose="020B0604020202020204" pitchFamily="50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232" y="1"/>
            <a:ext cx="4435381" cy="3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2" tIns="47306" rIns="94612" bIns="47306" numCol="1" anchor="t" anchorCtr="0" compatLnSpc="1">
            <a:prstTxWarp prst="textNoShape">
              <a:avLst/>
            </a:prstTxWarp>
          </a:bodyPr>
          <a:lstStyle>
            <a:lvl1pPr algn="r" defTabSz="946040">
              <a:defRPr kumimoji="1"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ea typeface="Arial Unicode MS" panose="020B0604020202020204" pitchFamily="50" charset="-128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4418"/>
            <a:ext cx="4435381" cy="3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2" tIns="47306" rIns="94612" bIns="47306" numCol="1" anchor="b" anchorCtr="0" compatLnSpc="1">
            <a:prstTxWarp prst="textNoShape">
              <a:avLst/>
            </a:prstTxWarp>
          </a:bodyPr>
          <a:lstStyle>
            <a:lvl1pPr defTabSz="946040">
              <a:defRPr kumimoji="1"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 dirty="0">
              <a:ea typeface="Arial Unicode MS" panose="020B0604020202020204" pitchFamily="50" charset="-128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232" y="6744418"/>
            <a:ext cx="4435381" cy="3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2" tIns="47306" rIns="94612" bIns="47306" numCol="1" anchor="b" anchorCtr="0" compatLnSpc="1">
            <a:prstTxWarp prst="textNoShape">
              <a:avLst/>
            </a:prstTxWarp>
          </a:bodyPr>
          <a:lstStyle>
            <a:lvl1pPr algn="r" defTabSz="946040">
              <a:defRPr kumimoji="1"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B982BEC-2BA7-47CF-9851-20D0ABD2BBCD}" type="slidenum">
              <a:rPr lang="en-US" altLang="ja-JP">
                <a:ea typeface="Arial Unicode MS" panose="020B0604020202020204" pitchFamily="50" charset="-128"/>
              </a:rPr>
              <a:pPr>
                <a:defRPr/>
              </a:pPr>
              <a:t>‹#›</a:t>
            </a:fld>
            <a:endParaRPr lang="en-US" altLang="ja-JP" dirty="0">
              <a:ea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99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2388" y="12700"/>
            <a:ext cx="7994651" cy="5995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13098" y="6003145"/>
            <a:ext cx="10106905" cy="11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2" tIns="47306" rIns="94612" bIns="47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 smtClean="0"/>
              <a:t>マスタ テキストの書式設定</a:t>
            </a:r>
          </a:p>
          <a:p>
            <a:pPr lvl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07526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0000"/>
      </a:lnSpc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Arial Unicode MS" panose="020B0604020202020204" pitchFamily="50" charset="-128"/>
        <a:cs typeface="+mn-cs"/>
      </a:defRPr>
    </a:lvl1pPr>
    <a:lvl2pPr marL="457200" algn="l" rtl="0" eaLnBrk="0" fontAlgn="base" hangingPunct="0">
      <a:lnSpc>
        <a:spcPct val="80000"/>
      </a:lnSpc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Arial Unicode MS" panose="020B0604020202020204" pitchFamily="50" charset="-128"/>
        <a:cs typeface="+mn-cs"/>
      </a:defRPr>
    </a:lvl2pPr>
    <a:lvl3pPr marL="914400" algn="l" rtl="0" eaLnBrk="0" fontAlgn="base" hangingPunct="0">
      <a:lnSpc>
        <a:spcPct val="80000"/>
      </a:lnSpc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Arial Unicode MS" panose="020B0604020202020204" pitchFamily="50" charset="-128"/>
        <a:cs typeface="+mn-cs"/>
      </a:defRPr>
    </a:lvl3pPr>
    <a:lvl4pPr marL="1371600" algn="l" rtl="0" eaLnBrk="0" fontAlgn="base" hangingPunct="0">
      <a:lnSpc>
        <a:spcPct val="80000"/>
      </a:lnSpc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Arial Unicode MS" panose="020B0604020202020204" pitchFamily="50" charset="-128"/>
        <a:cs typeface="+mn-cs"/>
      </a:defRPr>
    </a:lvl4pPr>
    <a:lvl5pPr marL="1828800" algn="l" rtl="0" eaLnBrk="0" fontAlgn="base" hangingPunct="0">
      <a:lnSpc>
        <a:spcPct val="80000"/>
      </a:lnSpc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Arial Unicode MS" panose="020B060402020202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22225" y="6350"/>
            <a:ext cx="7991475" cy="5994400"/>
          </a:xfrm>
          <a:ln/>
        </p:spPr>
      </p:sp>
      <p:sp>
        <p:nvSpPr>
          <p:cNvPr id="7170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-6549" y="6039628"/>
            <a:ext cx="10105268" cy="1121029"/>
          </a:xfrm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2242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9219" name="スライド番号プレースホルダー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9232" y="6744418"/>
            <a:ext cx="4435381" cy="3548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pPr defTabSz="943022"/>
            <a:fld id="{CA010286-1AED-40E9-8ECA-24FA96502A48}" type="slidenum">
              <a:rPr lang="en-US" altLang="ja-JP">
                <a:ea typeface="Arial Unicode MS" panose="020B0604020202020204" pitchFamily="50" charset="-128"/>
              </a:rPr>
              <a:pPr defTabSz="943022"/>
              <a:t>1</a:t>
            </a:fld>
            <a:endParaRPr lang="en-US" altLang="ja-JP" dirty="0">
              <a:ea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7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568952" cy="129614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953000"/>
            <a:ext cx="8568952" cy="1219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04448" y="6520259"/>
            <a:ext cx="561975" cy="365125"/>
          </a:xfrm>
        </p:spPr>
        <p:txBody>
          <a:bodyPr/>
          <a:lstStyle>
            <a:lvl1pPr algn="r">
              <a:defRPr sz="2000">
                <a:solidFill>
                  <a:srgbClr val="002060"/>
                </a:solidFill>
                <a:latin typeface="Century Gothic" pitchFamily="34" charset="0"/>
              </a:defRPr>
            </a:lvl1pPr>
          </a:lstStyle>
          <a:p>
            <a:fld id="{CBF14F85-A994-48A2-9419-7B6980C315A3}" type="slidenum">
              <a:rPr kumimoji="0" lang="ja-JP" altLang="en-US" smtClean="0"/>
              <a:pPr/>
              <a:t>‹#›</a:t>
            </a:fld>
            <a:endParaRPr kumimoji="0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>
            <a:lvl1pPr>
              <a:defRPr sz="44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2074414"/>
          </a:xfrm>
        </p:spPr>
        <p:txBody>
          <a:bodyPr wrap="square">
            <a:spAutoFit/>
          </a:bodyPr>
          <a:lstStyle>
            <a:lvl1pPr marL="177800" indent="-177800">
              <a:buFont typeface="Wingdings" pitchFamily="2" charset="2"/>
              <a:buChar char="Ø"/>
              <a:defRPr sz="28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357188" indent="-179388">
              <a:buFont typeface="Wingdings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623888" indent="-177800">
              <a:defRPr sz="200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892175" indent="-268288">
              <a:defRPr sz="20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081088" indent="-188913">
              <a:defRPr sz="20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2318" y="6473214"/>
            <a:ext cx="561975" cy="365125"/>
          </a:xfrm>
        </p:spPr>
        <p:txBody>
          <a:bodyPr/>
          <a:lstStyle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453336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fld id="{A016E929-E368-4747-A045-031C3A465AB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Tahoma" panose="020B0604030504040204" pitchFamily="34" charset="0"/>
          <a:ea typeface="Arial Unicode MS" panose="020B0604020202020204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Arial Unicode MS" panose="020B0604020202020204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Arial Unicode MS" panose="020B0604020202020204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Arial Unicode MS" panose="020B0604020202020204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Arial Unicode MS" panose="020B0604020202020204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Arial Unicode MS" panose="020B060402020202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74.wmf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15.wmf"/><Relationship Id="rId22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8.bin"/><Relationship Id="rId18" Type="http://schemas.openxmlformats.org/officeDocument/2006/relationships/image" Target="../media/image82.wmf"/><Relationship Id="rId26" Type="http://schemas.openxmlformats.org/officeDocument/2006/relationships/image" Target="../media/image83.wmf"/><Relationship Id="rId3" Type="http://schemas.openxmlformats.org/officeDocument/2006/relationships/oleObject" Target="../embeddings/oleObject83.bin"/><Relationship Id="rId21" Type="http://schemas.openxmlformats.org/officeDocument/2006/relationships/oleObject" Target="../embeddings/oleObject92.bin"/><Relationship Id="rId34" Type="http://schemas.openxmlformats.org/officeDocument/2006/relationships/image" Target="../media/image60.wmf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90.bin"/><Relationship Id="rId25" Type="http://schemas.openxmlformats.org/officeDocument/2006/relationships/oleObject" Target="../embeddings/oleObject94.bin"/><Relationship Id="rId3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20" Type="http://schemas.openxmlformats.org/officeDocument/2006/relationships/image" Target="../media/image53.wmf"/><Relationship Id="rId29" Type="http://schemas.openxmlformats.org/officeDocument/2006/relationships/oleObject" Target="../embeddings/oleObject9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7.bin"/><Relationship Id="rId24" Type="http://schemas.openxmlformats.org/officeDocument/2006/relationships/image" Target="../media/image55.wmf"/><Relationship Id="rId32" Type="http://schemas.openxmlformats.org/officeDocument/2006/relationships/image" Target="../media/image59.w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28" Type="http://schemas.openxmlformats.org/officeDocument/2006/relationships/image" Target="../media/image57.wmf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91.bin"/><Relationship Id="rId31" Type="http://schemas.openxmlformats.org/officeDocument/2006/relationships/oleObject" Target="../embeddings/oleObject97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0.wmf"/><Relationship Id="rId22" Type="http://schemas.openxmlformats.org/officeDocument/2006/relationships/image" Target="../media/image54.wmf"/><Relationship Id="rId27" Type="http://schemas.openxmlformats.org/officeDocument/2006/relationships/oleObject" Target="../embeddings/oleObject95.bin"/><Relationship Id="rId30" Type="http://schemas.openxmlformats.org/officeDocument/2006/relationships/image" Target="../media/image58.wmf"/><Relationship Id="rId8" Type="http://schemas.openxmlformats.org/officeDocument/2006/relationships/image" Target="../media/image7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99.bin"/><Relationship Id="rId21" Type="http://schemas.openxmlformats.org/officeDocument/2006/relationships/oleObject" Target="../embeddings/oleObject108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95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97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117.bin"/><Relationship Id="rId21" Type="http://schemas.openxmlformats.org/officeDocument/2006/relationships/oleObject" Target="../embeddings/oleObject126.bin"/><Relationship Id="rId34" Type="http://schemas.openxmlformats.org/officeDocument/2006/relationships/image" Target="../media/image106.wmf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124.bin"/><Relationship Id="rId25" Type="http://schemas.openxmlformats.org/officeDocument/2006/relationships/oleObject" Target="../embeddings/oleObject128.bin"/><Relationship Id="rId3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83.wmf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21.bin"/><Relationship Id="rId24" Type="http://schemas.openxmlformats.org/officeDocument/2006/relationships/image" Target="../media/image58.wmf"/><Relationship Id="rId32" Type="http://schemas.openxmlformats.org/officeDocument/2006/relationships/image" Target="../media/image105.wmf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23" Type="http://schemas.openxmlformats.org/officeDocument/2006/relationships/oleObject" Target="../embeddings/oleObject127.bin"/><Relationship Id="rId28" Type="http://schemas.openxmlformats.org/officeDocument/2006/relationships/image" Target="../media/image60.wmf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125.bin"/><Relationship Id="rId31" Type="http://schemas.openxmlformats.org/officeDocument/2006/relationships/oleObject" Target="../embeddings/oleObject131.bin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129.bin"/><Relationship Id="rId30" Type="http://schemas.openxmlformats.org/officeDocument/2006/relationships/image" Target="../media/image104.wmf"/><Relationship Id="rId8" Type="http://schemas.openxmlformats.org/officeDocument/2006/relationships/image" Target="../media/image10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114.wmf"/><Relationship Id="rId3" Type="http://schemas.openxmlformats.org/officeDocument/2006/relationships/oleObject" Target="../embeddings/oleObject133.bin"/><Relationship Id="rId21" Type="http://schemas.openxmlformats.org/officeDocument/2006/relationships/oleObject" Target="../embeddings/oleObject142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wmf"/><Relationship Id="rId20" Type="http://schemas.openxmlformats.org/officeDocument/2006/relationships/image" Target="../media/image11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41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12.wmf"/><Relationship Id="rId22" Type="http://schemas.openxmlformats.org/officeDocument/2006/relationships/image" Target="../media/image1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1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151.bin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27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59.wmf"/><Relationship Id="rId26" Type="http://schemas.openxmlformats.org/officeDocument/2006/relationships/oleObject" Target="../embeddings/oleObject170.bin"/><Relationship Id="rId21" Type="http://schemas.openxmlformats.org/officeDocument/2006/relationships/oleObject" Target="../embeddings/oleObject167.bin"/><Relationship Id="rId34" Type="http://schemas.openxmlformats.org/officeDocument/2006/relationships/oleObject" Target="../embeddings/oleObject174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65.bin"/><Relationship Id="rId25" Type="http://schemas.openxmlformats.org/officeDocument/2006/relationships/image" Target="../media/image129.wmf"/><Relationship Id="rId33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image" Target="../media/image131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62.bin"/><Relationship Id="rId24" Type="http://schemas.openxmlformats.org/officeDocument/2006/relationships/oleObject" Target="../embeddings/oleObject169.bin"/><Relationship Id="rId32" Type="http://schemas.openxmlformats.org/officeDocument/2006/relationships/oleObject" Target="../embeddings/oleObject173.bin"/><Relationship Id="rId37" Type="http://schemas.openxmlformats.org/officeDocument/2006/relationships/image" Target="../media/image135.wmf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oleObject" Target="../embeddings/oleObject168.bin"/><Relationship Id="rId28" Type="http://schemas.openxmlformats.org/officeDocument/2006/relationships/oleObject" Target="../embeddings/oleObject171.bin"/><Relationship Id="rId36" Type="http://schemas.openxmlformats.org/officeDocument/2006/relationships/oleObject" Target="../embeddings/oleObject175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166.bin"/><Relationship Id="rId31" Type="http://schemas.openxmlformats.org/officeDocument/2006/relationships/image" Target="../media/image132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57.wmf"/><Relationship Id="rId22" Type="http://schemas.openxmlformats.org/officeDocument/2006/relationships/image" Target="../media/image128.wmf"/><Relationship Id="rId27" Type="http://schemas.openxmlformats.org/officeDocument/2006/relationships/image" Target="../media/image130.wmf"/><Relationship Id="rId30" Type="http://schemas.openxmlformats.org/officeDocument/2006/relationships/oleObject" Target="../embeddings/oleObject172.bin"/><Relationship Id="rId35" Type="http://schemas.openxmlformats.org/officeDocument/2006/relationships/image" Target="../media/image134.wmf"/><Relationship Id="rId8" Type="http://schemas.openxmlformats.org/officeDocument/2006/relationships/image" Target="../media/image54.wmf"/><Relationship Id="rId3" Type="http://schemas.openxmlformats.org/officeDocument/2006/relationships/oleObject" Target="../embeddings/oleObject15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81.bin"/><Relationship Id="rId18" Type="http://schemas.openxmlformats.org/officeDocument/2006/relationships/image" Target="../media/image143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1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10" Type="http://schemas.openxmlformats.org/officeDocument/2006/relationships/image" Target="../media/image139.wmf"/><Relationship Id="rId19" Type="http://schemas.openxmlformats.org/officeDocument/2006/relationships/chart" Target="../charts/chart1.xml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89.bin"/><Relationship Id="rId18" Type="http://schemas.openxmlformats.org/officeDocument/2006/relationships/image" Target="../media/image151.wmf"/><Relationship Id="rId26" Type="http://schemas.openxmlformats.org/officeDocument/2006/relationships/image" Target="../media/image155.wmf"/><Relationship Id="rId3" Type="http://schemas.openxmlformats.org/officeDocument/2006/relationships/oleObject" Target="../embeddings/oleObject184.bin"/><Relationship Id="rId21" Type="http://schemas.openxmlformats.org/officeDocument/2006/relationships/oleObject" Target="../embeddings/oleObject193.bin"/><Relationship Id="rId7" Type="http://schemas.openxmlformats.org/officeDocument/2006/relationships/oleObject" Target="../embeddings/oleObject186.bin"/><Relationship Id="rId12" Type="http://schemas.openxmlformats.org/officeDocument/2006/relationships/image" Target="../media/image148.wmf"/><Relationship Id="rId17" Type="http://schemas.openxmlformats.org/officeDocument/2006/relationships/oleObject" Target="../embeddings/oleObject191.bin"/><Relationship Id="rId25" Type="http://schemas.openxmlformats.org/officeDocument/2006/relationships/oleObject" Target="../embeddings/oleObject1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wmf"/><Relationship Id="rId20" Type="http://schemas.openxmlformats.org/officeDocument/2006/relationships/image" Target="../media/image152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88.bin"/><Relationship Id="rId24" Type="http://schemas.openxmlformats.org/officeDocument/2006/relationships/image" Target="../media/image154.wmf"/><Relationship Id="rId5" Type="http://schemas.openxmlformats.org/officeDocument/2006/relationships/oleObject" Target="../embeddings/oleObject185.bin"/><Relationship Id="rId15" Type="http://schemas.openxmlformats.org/officeDocument/2006/relationships/oleObject" Target="../embeddings/oleObject190.bin"/><Relationship Id="rId23" Type="http://schemas.openxmlformats.org/officeDocument/2006/relationships/oleObject" Target="../embeddings/oleObject194.bin"/><Relationship Id="rId10" Type="http://schemas.openxmlformats.org/officeDocument/2006/relationships/image" Target="../media/image147.wmf"/><Relationship Id="rId19" Type="http://schemas.openxmlformats.org/officeDocument/2006/relationships/oleObject" Target="../embeddings/oleObject192.bin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87.bin"/><Relationship Id="rId14" Type="http://schemas.openxmlformats.org/officeDocument/2006/relationships/image" Target="../media/image149.wmf"/><Relationship Id="rId22" Type="http://schemas.openxmlformats.org/officeDocument/2006/relationships/image" Target="../media/image15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201.bin"/><Relationship Id="rId18" Type="http://schemas.openxmlformats.org/officeDocument/2006/relationships/image" Target="../media/image163.wmf"/><Relationship Id="rId26" Type="http://schemas.openxmlformats.org/officeDocument/2006/relationships/image" Target="../media/image167.wmf"/><Relationship Id="rId3" Type="http://schemas.openxmlformats.org/officeDocument/2006/relationships/oleObject" Target="../embeddings/oleObject196.bin"/><Relationship Id="rId21" Type="http://schemas.openxmlformats.org/officeDocument/2006/relationships/oleObject" Target="../embeddings/oleObject205.bin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160.wmf"/><Relationship Id="rId17" Type="http://schemas.openxmlformats.org/officeDocument/2006/relationships/oleObject" Target="../embeddings/oleObject203.bin"/><Relationship Id="rId25" Type="http://schemas.openxmlformats.org/officeDocument/2006/relationships/oleObject" Target="../embeddings/oleObject2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2.wmf"/><Relationship Id="rId20" Type="http://schemas.openxmlformats.org/officeDocument/2006/relationships/image" Target="../media/image16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200.bin"/><Relationship Id="rId24" Type="http://schemas.openxmlformats.org/officeDocument/2006/relationships/image" Target="../media/image166.wmf"/><Relationship Id="rId5" Type="http://schemas.openxmlformats.org/officeDocument/2006/relationships/oleObject" Target="../embeddings/oleObject197.bin"/><Relationship Id="rId15" Type="http://schemas.openxmlformats.org/officeDocument/2006/relationships/oleObject" Target="../embeddings/oleObject202.bin"/><Relationship Id="rId23" Type="http://schemas.openxmlformats.org/officeDocument/2006/relationships/oleObject" Target="../embeddings/oleObject206.bin"/><Relationship Id="rId10" Type="http://schemas.openxmlformats.org/officeDocument/2006/relationships/image" Target="../media/image159.wmf"/><Relationship Id="rId19" Type="http://schemas.openxmlformats.org/officeDocument/2006/relationships/oleObject" Target="../embeddings/oleObject204.bin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99.bin"/><Relationship Id="rId14" Type="http://schemas.openxmlformats.org/officeDocument/2006/relationships/image" Target="../media/image161.wmf"/><Relationship Id="rId22" Type="http://schemas.openxmlformats.org/officeDocument/2006/relationships/image" Target="../media/image16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oleObject" Target="../embeddings/oleObject213.bin"/><Relationship Id="rId18" Type="http://schemas.openxmlformats.org/officeDocument/2006/relationships/image" Target="../media/image175.wmf"/><Relationship Id="rId26" Type="http://schemas.openxmlformats.org/officeDocument/2006/relationships/image" Target="../media/image179.wmf"/><Relationship Id="rId3" Type="http://schemas.openxmlformats.org/officeDocument/2006/relationships/oleObject" Target="../embeddings/oleObject208.bin"/><Relationship Id="rId21" Type="http://schemas.openxmlformats.org/officeDocument/2006/relationships/oleObject" Target="../embeddings/oleObject217.bin"/><Relationship Id="rId7" Type="http://schemas.openxmlformats.org/officeDocument/2006/relationships/oleObject" Target="../embeddings/oleObject210.bin"/><Relationship Id="rId12" Type="http://schemas.openxmlformats.org/officeDocument/2006/relationships/image" Target="../media/image172.wmf"/><Relationship Id="rId17" Type="http://schemas.openxmlformats.org/officeDocument/2006/relationships/oleObject" Target="../embeddings/oleObject215.bin"/><Relationship Id="rId25" Type="http://schemas.openxmlformats.org/officeDocument/2006/relationships/oleObject" Target="../embeddings/oleObject2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4.wmf"/><Relationship Id="rId20" Type="http://schemas.openxmlformats.org/officeDocument/2006/relationships/image" Target="../media/image17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9.wmf"/><Relationship Id="rId11" Type="http://schemas.openxmlformats.org/officeDocument/2006/relationships/oleObject" Target="../embeddings/oleObject212.bin"/><Relationship Id="rId24" Type="http://schemas.openxmlformats.org/officeDocument/2006/relationships/image" Target="../media/image178.wmf"/><Relationship Id="rId5" Type="http://schemas.openxmlformats.org/officeDocument/2006/relationships/oleObject" Target="../embeddings/oleObject209.bin"/><Relationship Id="rId15" Type="http://schemas.openxmlformats.org/officeDocument/2006/relationships/oleObject" Target="../embeddings/oleObject214.bin"/><Relationship Id="rId23" Type="http://schemas.openxmlformats.org/officeDocument/2006/relationships/oleObject" Target="../embeddings/oleObject218.bin"/><Relationship Id="rId28" Type="http://schemas.openxmlformats.org/officeDocument/2006/relationships/image" Target="../media/image180.wmf"/><Relationship Id="rId10" Type="http://schemas.openxmlformats.org/officeDocument/2006/relationships/image" Target="../media/image171.wmf"/><Relationship Id="rId19" Type="http://schemas.openxmlformats.org/officeDocument/2006/relationships/oleObject" Target="../embeddings/oleObject216.bin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211.bin"/><Relationship Id="rId14" Type="http://schemas.openxmlformats.org/officeDocument/2006/relationships/image" Target="../media/image173.wmf"/><Relationship Id="rId22" Type="http://schemas.openxmlformats.org/officeDocument/2006/relationships/image" Target="../media/image177.wmf"/><Relationship Id="rId27" Type="http://schemas.openxmlformats.org/officeDocument/2006/relationships/oleObject" Target="../embeddings/oleObject22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12" Type="http://schemas.openxmlformats.org/officeDocument/2006/relationships/image" Target="../media/image1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2.wmf"/><Relationship Id="rId11" Type="http://schemas.openxmlformats.org/officeDocument/2006/relationships/oleObject" Target="../embeddings/oleObject225.bin"/><Relationship Id="rId5" Type="http://schemas.openxmlformats.org/officeDocument/2006/relationships/oleObject" Target="../embeddings/oleObject222.bin"/><Relationship Id="rId10" Type="http://schemas.openxmlformats.org/officeDocument/2006/relationships/image" Target="../media/image184.wmf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22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oleObject" Target="../embeddings/oleObject231.bin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1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87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0" Type="http://schemas.openxmlformats.org/officeDocument/2006/relationships/image" Target="../media/image189.wmf"/><Relationship Id="rId4" Type="http://schemas.openxmlformats.org/officeDocument/2006/relationships/image" Target="../media/image186.w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19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13" Type="http://schemas.openxmlformats.org/officeDocument/2006/relationships/oleObject" Target="../embeddings/oleObject237.bin"/><Relationship Id="rId18" Type="http://schemas.openxmlformats.org/officeDocument/2006/relationships/image" Target="../media/image199.wmf"/><Relationship Id="rId3" Type="http://schemas.openxmlformats.org/officeDocument/2006/relationships/oleObject" Target="../embeddings/oleObject232.bin"/><Relationship Id="rId7" Type="http://schemas.openxmlformats.org/officeDocument/2006/relationships/oleObject" Target="../embeddings/oleObject234.bin"/><Relationship Id="rId12" Type="http://schemas.openxmlformats.org/officeDocument/2006/relationships/image" Target="../media/image196.wmf"/><Relationship Id="rId17" Type="http://schemas.openxmlformats.org/officeDocument/2006/relationships/oleObject" Target="../embeddings/oleObject2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236.bin"/><Relationship Id="rId5" Type="http://schemas.openxmlformats.org/officeDocument/2006/relationships/oleObject" Target="../embeddings/oleObject233.bin"/><Relationship Id="rId15" Type="http://schemas.openxmlformats.org/officeDocument/2006/relationships/oleObject" Target="../embeddings/oleObject238.bin"/><Relationship Id="rId10" Type="http://schemas.openxmlformats.org/officeDocument/2006/relationships/image" Target="../media/image195.wmf"/><Relationship Id="rId4" Type="http://schemas.openxmlformats.org/officeDocument/2006/relationships/image" Target="../media/image192.wmf"/><Relationship Id="rId9" Type="http://schemas.openxmlformats.org/officeDocument/2006/relationships/oleObject" Target="../embeddings/oleObject235.bin"/><Relationship Id="rId14" Type="http://schemas.openxmlformats.org/officeDocument/2006/relationships/image" Target="../media/image19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241.bin"/><Relationship Id="rId10" Type="http://schemas.openxmlformats.org/officeDocument/2006/relationships/image" Target="../media/image203.wmf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24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image" Target="../media/image208.wmf"/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6.bin"/><Relationship Id="rId12" Type="http://schemas.openxmlformats.org/officeDocument/2006/relationships/oleObject" Target="../embeddings/oleObject2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05.wmf"/><Relationship Id="rId11" Type="http://schemas.openxmlformats.org/officeDocument/2006/relationships/oleObject" Target="../embeddings/oleObject248.bin"/><Relationship Id="rId5" Type="http://schemas.openxmlformats.org/officeDocument/2006/relationships/oleObject" Target="../embeddings/oleObject245.bin"/><Relationship Id="rId10" Type="http://schemas.openxmlformats.org/officeDocument/2006/relationships/image" Target="../media/image207.wmf"/><Relationship Id="rId4" Type="http://schemas.openxmlformats.org/officeDocument/2006/relationships/image" Target="../media/image204.wmf"/><Relationship Id="rId9" Type="http://schemas.openxmlformats.org/officeDocument/2006/relationships/oleObject" Target="../embeddings/oleObject24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13" Type="http://schemas.openxmlformats.org/officeDocument/2006/relationships/oleObject" Target="../embeddings/oleObject255.bin"/><Relationship Id="rId3" Type="http://schemas.openxmlformats.org/officeDocument/2006/relationships/oleObject" Target="../embeddings/oleObject250.bin"/><Relationship Id="rId7" Type="http://schemas.openxmlformats.org/officeDocument/2006/relationships/oleObject" Target="../embeddings/oleObject252.bin"/><Relationship Id="rId12" Type="http://schemas.openxmlformats.org/officeDocument/2006/relationships/image" Target="../media/image2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5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10.wmf"/><Relationship Id="rId11" Type="http://schemas.openxmlformats.org/officeDocument/2006/relationships/oleObject" Target="../embeddings/oleObject254.bin"/><Relationship Id="rId5" Type="http://schemas.openxmlformats.org/officeDocument/2006/relationships/oleObject" Target="../embeddings/oleObject251.bin"/><Relationship Id="rId15" Type="http://schemas.openxmlformats.org/officeDocument/2006/relationships/oleObject" Target="../embeddings/oleObject256.bin"/><Relationship Id="rId10" Type="http://schemas.openxmlformats.org/officeDocument/2006/relationships/image" Target="../media/image212.wmf"/><Relationship Id="rId4" Type="http://schemas.openxmlformats.org/officeDocument/2006/relationships/image" Target="../media/image209.wmf"/><Relationship Id="rId9" Type="http://schemas.openxmlformats.org/officeDocument/2006/relationships/oleObject" Target="../embeddings/oleObject253.bin"/><Relationship Id="rId14" Type="http://schemas.openxmlformats.org/officeDocument/2006/relationships/image" Target="../media/image21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oleObject" Target="../embeddings/oleObject262.bin"/><Relationship Id="rId18" Type="http://schemas.openxmlformats.org/officeDocument/2006/relationships/image" Target="../media/image223.wmf"/><Relationship Id="rId3" Type="http://schemas.openxmlformats.org/officeDocument/2006/relationships/oleObject" Target="../embeddings/oleObject257.bin"/><Relationship Id="rId7" Type="http://schemas.openxmlformats.org/officeDocument/2006/relationships/oleObject" Target="../embeddings/oleObject259.bin"/><Relationship Id="rId12" Type="http://schemas.openxmlformats.org/officeDocument/2006/relationships/image" Target="../media/image220.wmf"/><Relationship Id="rId17" Type="http://schemas.openxmlformats.org/officeDocument/2006/relationships/oleObject" Target="../embeddings/oleObject2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2.wmf"/><Relationship Id="rId20" Type="http://schemas.openxmlformats.org/officeDocument/2006/relationships/image" Target="../media/image224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17.wmf"/><Relationship Id="rId11" Type="http://schemas.openxmlformats.org/officeDocument/2006/relationships/oleObject" Target="../embeddings/oleObject261.bin"/><Relationship Id="rId5" Type="http://schemas.openxmlformats.org/officeDocument/2006/relationships/oleObject" Target="../embeddings/oleObject258.bin"/><Relationship Id="rId15" Type="http://schemas.openxmlformats.org/officeDocument/2006/relationships/oleObject" Target="../embeddings/oleObject263.bin"/><Relationship Id="rId10" Type="http://schemas.openxmlformats.org/officeDocument/2006/relationships/image" Target="../media/image219.wmf"/><Relationship Id="rId19" Type="http://schemas.openxmlformats.org/officeDocument/2006/relationships/oleObject" Target="../embeddings/oleObject265.bin"/><Relationship Id="rId4" Type="http://schemas.openxmlformats.org/officeDocument/2006/relationships/image" Target="../media/image216.wmf"/><Relationship Id="rId9" Type="http://schemas.openxmlformats.org/officeDocument/2006/relationships/oleObject" Target="../embeddings/oleObject260.bin"/><Relationship Id="rId14" Type="http://schemas.openxmlformats.org/officeDocument/2006/relationships/image" Target="../media/image22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13" Type="http://schemas.openxmlformats.org/officeDocument/2006/relationships/oleObject" Target="../embeddings/oleObject271.bin"/><Relationship Id="rId18" Type="http://schemas.openxmlformats.org/officeDocument/2006/relationships/image" Target="../media/image232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12" Type="http://schemas.openxmlformats.org/officeDocument/2006/relationships/image" Target="../media/image229.wmf"/><Relationship Id="rId17" Type="http://schemas.openxmlformats.org/officeDocument/2006/relationships/oleObject" Target="../embeddings/oleObject2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1.wmf"/><Relationship Id="rId20" Type="http://schemas.openxmlformats.org/officeDocument/2006/relationships/image" Target="../media/image233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26.wmf"/><Relationship Id="rId11" Type="http://schemas.openxmlformats.org/officeDocument/2006/relationships/oleObject" Target="../embeddings/oleObject270.bin"/><Relationship Id="rId5" Type="http://schemas.openxmlformats.org/officeDocument/2006/relationships/oleObject" Target="../embeddings/oleObject267.bin"/><Relationship Id="rId15" Type="http://schemas.openxmlformats.org/officeDocument/2006/relationships/oleObject" Target="../embeddings/oleObject272.bin"/><Relationship Id="rId10" Type="http://schemas.openxmlformats.org/officeDocument/2006/relationships/image" Target="../media/image228.wmf"/><Relationship Id="rId19" Type="http://schemas.openxmlformats.org/officeDocument/2006/relationships/oleObject" Target="../embeddings/oleObject274.bin"/><Relationship Id="rId4" Type="http://schemas.openxmlformats.org/officeDocument/2006/relationships/image" Target="../media/image225.wmf"/><Relationship Id="rId9" Type="http://schemas.openxmlformats.org/officeDocument/2006/relationships/oleObject" Target="../embeddings/oleObject269.bin"/><Relationship Id="rId14" Type="http://schemas.openxmlformats.org/officeDocument/2006/relationships/image" Target="../media/image23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13" Type="http://schemas.openxmlformats.org/officeDocument/2006/relationships/oleObject" Target="../embeddings/oleObject280.bin"/><Relationship Id="rId3" Type="http://schemas.openxmlformats.org/officeDocument/2006/relationships/oleObject" Target="../embeddings/oleObject275.bin"/><Relationship Id="rId7" Type="http://schemas.openxmlformats.org/officeDocument/2006/relationships/oleObject" Target="../embeddings/oleObject277.bin"/><Relationship Id="rId12" Type="http://schemas.openxmlformats.org/officeDocument/2006/relationships/image" Target="../media/image23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0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35.wmf"/><Relationship Id="rId11" Type="http://schemas.openxmlformats.org/officeDocument/2006/relationships/oleObject" Target="../embeddings/oleObject279.bin"/><Relationship Id="rId5" Type="http://schemas.openxmlformats.org/officeDocument/2006/relationships/oleObject" Target="../embeddings/oleObject276.bin"/><Relationship Id="rId15" Type="http://schemas.openxmlformats.org/officeDocument/2006/relationships/oleObject" Target="../embeddings/oleObject281.bin"/><Relationship Id="rId10" Type="http://schemas.openxmlformats.org/officeDocument/2006/relationships/image" Target="../media/image237.wmf"/><Relationship Id="rId4" Type="http://schemas.openxmlformats.org/officeDocument/2006/relationships/image" Target="../media/image234.wmf"/><Relationship Id="rId9" Type="http://schemas.openxmlformats.org/officeDocument/2006/relationships/oleObject" Target="../embeddings/oleObject278.bin"/><Relationship Id="rId14" Type="http://schemas.openxmlformats.org/officeDocument/2006/relationships/image" Target="../media/image23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13" Type="http://schemas.openxmlformats.org/officeDocument/2006/relationships/oleObject" Target="../embeddings/oleObject287.bin"/><Relationship Id="rId18" Type="http://schemas.openxmlformats.org/officeDocument/2006/relationships/image" Target="../media/image248.wmf"/><Relationship Id="rId3" Type="http://schemas.openxmlformats.org/officeDocument/2006/relationships/oleObject" Target="../embeddings/oleObject282.bin"/><Relationship Id="rId21" Type="http://schemas.openxmlformats.org/officeDocument/2006/relationships/oleObject" Target="../embeddings/oleObject291.bin"/><Relationship Id="rId7" Type="http://schemas.openxmlformats.org/officeDocument/2006/relationships/oleObject" Target="../embeddings/oleObject284.bin"/><Relationship Id="rId12" Type="http://schemas.openxmlformats.org/officeDocument/2006/relationships/image" Target="../media/image245.wmf"/><Relationship Id="rId17" Type="http://schemas.openxmlformats.org/officeDocument/2006/relationships/oleObject" Target="../embeddings/oleObject2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7.wmf"/><Relationship Id="rId20" Type="http://schemas.openxmlformats.org/officeDocument/2006/relationships/image" Target="../media/image249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42.wmf"/><Relationship Id="rId11" Type="http://schemas.openxmlformats.org/officeDocument/2006/relationships/oleObject" Target="../embeddings/oleObject286.bin"/><Relationship Id="rId5" Type="http://schemas.openxmlformats.org/officeDocument/2006/relationships/oleObject" Target="../embeddings/oleObject283.bin"/><Relationship Id="rId15" Type="http://schemas.openxmlformats.org/officeDocument/2006/relationships/oleObject" Target="../embeddings/oleObject288.bin"/><Relationship Id="rId10" Type="http://schemas.openxmlformats.org/officeDocument/2006/relationships/image" Target="../media/image244.wmf"/><Relationship Id="rId19" Type="http://schemas.openxmlformats.org/officeDocument/2006/relationships/oleObject" Target="../embeddings/oleObject290.bin"/><Relationship Id="rId4" Type="http://schemas.openxmlformats.org/officeDocument/2006/relationships/image" Target="../media/image241.wmf"/><Relationship Id="rId9" Type="http://schemas.openxmlformats.org/officeDocument/2006/relationships/oleObject" Target="../embeddings/oleObject285.bin"/><Relationship Id="rId14" Type="http://schemas.openxmlformats.org/officeDocument/2006/relationships/image" Target="../media/image246.wmf"/><Relationship Id="rId22" Type="http://schemas.openxmlformats.org/officeDocument/2006/relationships/image" Target="../media/image12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oleObject" Target="../embeddings/oleObject292.bin"/><Relationship Id="rId7" Type="http://schemas.openxmlformats.org/officeDocument/2006/relationships/oleObject" Target="../embeddings/oleObject294.bin"/><Relationship Id="rId12" Type="http://schemas.openxmlformats.org/officeDocument/2006/relationships/image" Target="../media/image2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51.wmf"/><Relationship Id="rId11" Type="http://schemas.openxmlformats.org/officeDocument/2006/relationships/oleObject" Target="../embeddings/oleObject296.bin"/><Relationship Id="rId5" Type="http://schemas.openxmlformats.org/officeDocument/2006/relationships/oleObject" Target="../embeddings/oleObject293.bin"/><Relationship Id="rId10" Type="http://schemas.openxmlformats.org/officeDocument/2006/relationships/image" Target="../media/image253.wmf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29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oleObject" Target="../embeddings/oleObject302.bin"/><Relationship Id="rId3" Type="http://schemas.openxmlformats.org/officeDocument/2006/relationships/oleObject" Target="../embeddings/oleObject297.bin"/><Relationship Id="rId7" Type="http://schemas.openxmlformats.org/officeDocument/2006/relationships/oleObject" Target="../embeddings/oleObject299.bin"/><Relationship Id="rId12" Type="http://schemas.openxmlformats.org/officeDocument/2006/relationships/image" Target="../media/image2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301.bin"/><Relationship Id="rId5" Type="http://schemas.openxmlformats.org/officeDocument/2006/relationships/oleObject" Target="../embeddings/oleObject298.bin"/><Relationship Id="rId10" Type="http://schemas.openxmlformats.org/officeDocument/2006/relationships/image" Target="../media/image258.wmf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300.bin"/><Relationship Id="rId14" Type="http://schemas.openxmlformats.org/officeDocument/2006/relationships/image" Target="../media/image26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6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wmf"/><Relationship Id="rId22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6.wmf"/><Relationship Id="rId26" Type="http://schemas.openxmlformats.org/officeDocument/2006/relationships/image" Target="../media/image40.w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44.wmf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39.wmf"/><Relationship Id="rId32" Type="http://schemas.openxmlformats.org/officeDocument/2006/relationships/image" Target="../media/image43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41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4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42.wmf"/><Relationship Id="rId8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2.wmf"/><Relationship Id="rId26" Type="http://schemas.openxmlformats.org/officeDocument/2006/relationships/image" Target="../media/image56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60.w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3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29" Type="http://schemas.openxmlformats.org/officeDocument/2006/relationships/oleObject" Target="../embeddings/oleObject5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5.wmf"/><Relationship Id="rId32" Type="http://schemas.openxmlformats.org/officeDocument/2006/relationships/image" Target="../media/image59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28" Type="http://schemas.openxmlformats.org/officeDocument/2006/relationships/image" Target="../media/image57.wmf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0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58.wmf"/><Relationship Id="rId8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812088" cy="1447801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kumimoji="1" lang="en-US" altLang="ja-JP" sz="4000" dirty="0" smtClean="0">
                <a:cs typeface="Tahoma" panose="020B0604030504040204" pitchFamily="34" charset="0"/>
              </a:rPr>
              <a:t>An Introduction to Max-plus Algebra</a:t>
            </a:r>
            <a:endParaRPr kumimoji="1" lang="ja-JP" altLang="en-US" sz="4000" dirty="0" smtClean="0">
              <a:cs typeface="Tahoma" panose="020B060403050404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4892675"/>
            <a:ext cx="8568952" cy="6461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charset="0"/>
              <a:buNone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Hiroyuki </a:t>
            </a:r>
            <a:r>
              <a:rPr lang="en-US" altLang="ja-JP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Goto</a:t>
            </a:r>
            <a:endParaRPr lang="en-US" altLang="ja-JP" sz="3200" dirty="0" smtClean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charset="0"/>
              <a:buNone/>
            </a:pP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Department of Industrial &amp; Systems Engineering</a:t>
            </a:r>
          </a:p>
          <a:p>
            <a:pPr>
              <a:buFont typeface="Arial" charset="0"/>
              <a:buNone/>
            </a:pPr>
            <a:r>
              <a:rPr lang="en-US" altLang="ja-JP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Hosei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University, Japan</a:t>
            </a:r>
            <a:endParaRPr kumimoji="1"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</p:txBody>
      </p:sp>
      <p:pic>
        <p:nvPicPr>
          <p:cNvPr id="204802" name="Picture 2" descr="Hosei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427042"/>
            <a:ext cx="10191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89" y="0"/>
            <a:ext cx="616629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Matrix Operations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lang="en-US" altLang="ja-JP" dirty="0"/>
              <a:t>Same rules as conventional </a:t>
            </a:r>
            <a:r>
              <a:rPr lang="en-US" altLang="ja-JP" dirty="0" smtClean="0"/>
              <a:t>algebra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395536" y="1600724"/>
            <a:ext cx="8568952" cy="1324219"/>
          </a:xfrm>
          <a:prstGeom prst="roundRect">
            <a:avLst>
              <a:gd name="adj" fmla="val 7190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390575" y="3501008"/>
            <a:ext cx="7997849" cy="1006570"/>
          </a:xfrm>
          <a:prstGeom prst="roundRect">
            <a:avLst>
              <a:gd name="adj" fmla="val 719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00562"/>
              </p:ext>
            </p:extLst>
          </p:nvPr>
        </p:nvGraphicFramePr>
        <p:xfrm>
          <a:off x="2464296" y="1650256"/>
          <a:ext cx="297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5" name="数式" r:id="rId3" imgW="1485720" imgH="241200" progId="Equation.3">
                  <p:embed/>
                </p:oleObj>
              </mc:Choice>
              <mc:Fallback>
                <p:oleObj name="数式" r:id="rId3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296" y="1650256"/>
                        <a:ext cx="2971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2861"/>
              </p:ext>
            </p:extLst>
          </p:nvPr>
        </p:nvGraphicFramePr>
        <p:xfrm>
          <a:off x="2516832" y="2061344"/>
          <a:ext cx="594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6" name="数式" r:id="rId5" imgW="2971800" imgH="431640" progId="Equation.3">
                  <p:embed/>
                </p:oleObj>
              </mc:Choice>
              <mc:Fallback>
                <p:oleObj name="数式" r:id="rId5" imgW="2971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832" y="2061344"/>
                        <a:ext cx="594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80320" y="1639836"/>
            <a:ext cx="149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Addition: 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9302" y="2248793"/>
            <a:ext cx="207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Multiplication: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937161"/>
              </p:ext>
            </p:extLst>
          </p:nvPr>
        </p:nvGraphicFramePr>
        <p:xfrm>
          <a:off x="6014595" y="1618901"/>
          <a:ext cx="157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7" name="数式" r:id="rId7" imgW="787320" imgH="241200" progId="Equation.3">
                  <p:embed/>
                </p:oleObj>
              </mc:Choice>
              <mc:Fallback>
                <p:oleObj name="数式" r:id="rId7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595" y="1618901"/>
                        <a:ext cx="157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491608" y="3545747"/>
            <a:ext cx="184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Zero matrix: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162455"/>
              </p:ext>
            </p:extLst>
          </p:nvPr>
        </p:nvGraphicFramePr>
        <p:xfrm>
          <a:off x="2339752" y="3690705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8" name="数式" r:id="rId9" imgW="114120" imgH="139680" progId="Equation.3">
                  <p:embed/>
                </p:oleObj>
              </mc:Choice>
              <mc:Fallback>
                <p:oleObj name="数式" r:id="rId9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690705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84468"/>
              </p:ext>
            </p:extLst>
          </p:nvPr>
        </p:nvGraphicFramePr>
        <p:xfrm>
          <a:off x="2341340" y="4130443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9" name="数式" r:id="rId11" imgW="114120" imgH="139680" progId="Equation.3">
                  <p:embed/>
                </p:oleObj>
              </mc:Choice>
              <mc:Fallback>
                <p:oleObj name="数式" r:id="rId11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340" y="4130443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67544" y="4001859"/>
            <a:ext cx="179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Unit matrix: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48552"/>
              </p:ext>
            </p:extLst>
          </p:nvPr>
        </p:nvGraphicFramePr>
        <p:xfrm>
          <a:off x="7626672" y="1620602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0" name="数式" r:id="rId13" imgW="596880" imgH="241200" progId="Equation.3">
                  <p:embed/>
                </p:oleObj>
              </mc:Choice>
              <mc:Fallback>
                <p:oleObj name="数式" r:id="rId13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672" y="1620602"/>
                        <a:ext cx="119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2599172" y="3598705"/>
            <a:ext cx="218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All elements are </a:t>
            </a:r>
            <a:r>
              <a:rPr lang="en-US" altLang="ja-JP" sz="2000" i="1" dirty="0" smtClean="0">
                <a:latin typeface="Symbol" panose="05050102010706020507" pitchFamily="18" charset="2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endParaRPr kumimoji="1" lang="ja-JP" altLang="en-US" sz="2000" i="1" dirty="0">
              <a:latin typeface="Symbol" panose="05050102010706020507" pitchFamily="18" charset="2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27784" y="4049803"/>
            <a:ext cx="603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Diagonal elements: </a:t>
            </a:r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 off-diagonal elements: </a:t>
            </a:r>
            <a:r>
              <a:rPr lang="en-US" altLang="ja-JP" sz="2000" i="1" dirty="0" smtClean="0">
                <a:latin typeface="Symbol" panose="05050102010706020507" pitchFamily="18" charset="2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endParaRPr kumimoji="1" lang="ja-JP" altLang="en-US" sz="2000" i="1" dirty="0">
              <a:latin typeface="Symbol" panose="05050102010706020507" pitchFamily="18" charset="2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67955"/>
              </p:ext>
            </p:extLst>
          </p:nvPr>
        </p:nvGraphicFramePr>
        <p:xfrm>
          <a:off x="4966259" y="2924943"/>
          <a:ext cx="25796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1" name="数式" r:id="rId15" imgW="1612800" imgH="431640" progId="Equation.3">
                  <p:embed/>
                </p:oleObj>
              </mc:Choice>
              <mc:Fallback>
                <p:oleObj name="数式" r:id="rId15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259" y="2924943"/>
                        <a:ext cx="2579687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035729"/>
              </p:ext>
            </p:extLst>
          </p:nvPr>
        </p:nvGraphicFramePr>
        <p:xfrm>
          <a:off x="2493035" y="3068960"/>
          <a:ext cx="22748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2" name="数式" r:id="rId17" imgW="1422360" imgH="241200" progId="Equation.3">
                  <p:embed/>
                </p:oleObj>
              </mc:Choice>
              <mc:Fallback>
                <p:oleObj name="数式" r:id="rId17" imgW="1422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035" y="3068960"/>
                        <a:ext cx="22748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07504" y="4509120"/>
            <a:ext cx="8784976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57188" indent="-1793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24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2388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892175" indent="-2682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081088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Examples</a:t>
            </a:r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15250"/>
              </p:ext>
            </p:extLst>
          </p:nvPr>
        </p:nvGraphicFramePr>
        <p:xfrm>
          <a:off x="899592" y="5917456"/>
          <a:ext cx="72929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3" name="数式" r:id="rId19" imgW="4051080" imgH="457200" progId="Equation.3">
                  <p:embed/>
                </p:oleObj>
              </mc:Choice>
              <mc:Fallback>
                <p:oleObj name="数式" r:id="rId19" imgW="4051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917456"/>
                        <a:ext cx="729297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6772"/>
              </p:ext>
            </p:extLst>
          </p:nvPr>
        </p:nvGraphicFramePr>
        <p:xfrm>
          <a:off x="930839" y="5022204"/>
          <a:ext cx="54403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4" name="数式" r:id="rId21" imgW="3022560" imgH="457200" progId="Equation.3">
                  <p:embed/>
                </p:oleObj>
              </mc:Choice>
              <mc:Fallback>
                <p:oleObj name="数式" r:id="rId21" imgW="3022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839" y="5022204"/>
                        <a:ext cx="544036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6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Matrix Representation 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4104456" cy="954107"/>
          </a:xfrm>
        </p:spPr>
        <p:txBody>
          <a:bodyPr/>
          <a:lstStyle/>
          <a:p>
            <a:r>
              <a:rPr lang="en-US" altLang="ja-JP" dirty="0" smtClean="0"/>
              <a:t>Earliest node times of the four-activity project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0772"/>
              </p:ext>
            </p:extLst>
          </p:nvPr>
        </p:nvGraphicFramePr>
        <p:xfrm>
          <a:off x="3921125" y="1492250"/>
          <a:ext cx="49530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1" name="数式" r:id="rId3" imgW="2476440" imgH="1168200" progId="Equation.3">
                  <p:embed/>
                </p:oleObj>
              </mc:Choice>
              <mc:Fallback>
                <p:oleObj name="数式" r:id="rId3" imgW="24764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1492250"/>
                        <a:ext cx="4953000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右矢印 8"/>
          <p:cNvSpPr/>
          <p:nvPr/>
        </p:nvSpPr>
        <p:spPr>
          <a:xfrm>
            <a:off x="3268635" y="2453507"/>
            <a:ext cx="425163" cy="43204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33831"/>
              </p:ext>
            </p:extLst>
          </p:nvPr>
        </p:nvGraphicFramePr>
        <p:xfrm>
          <a:off x="5129029" y="5375300"/>
          <a:ext cx="2163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2" name="数式" r:id="rId5" imgW="901440" imgH="177480" progId="Equation.3">
                  <p:embed/>
                </p:oleObj>
              </mc:Choice>
              <mc:Fallback>
                <p:oleObj name="数式" r:id="rId5" imgW="901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029" y="5375300"/>
                        <a:ext cx="21637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566272" y="1060607"/>
            <a:ext cx="1458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Initial state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95936" y="1052736"/>
            <a:ext cx="363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Dummy task (synchronization)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64933" y="4797152"/>
            <a:ext cx="477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Linear form in max-plus algebra: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13032" y="3848861"/>
            <a:ext cx="440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Precedence relations &amp; elapsed times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31038" y="5834881"/>
            <a:ext cx="434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400">
                <a:solidFill>
                  <a:srgbClr val="A50021"/>
                </a:solidFill>
              </a:defRPr>
            </a:lvl1pPr>
          </a:lstStyle>
          <a:p>
            <a:r>
              <a:rPr lang="ja-JP" altLang="en-US" dirty="0" smtClean="0">
                <a:ea typeface="Arial Unicode MS" panose="020B0604020202020204" pitchFamily="50" charset="-128"/>
              </a:rPr>
              <a:t>⇒ </a:t>
            </a:r>
            <a:r>
              <a:rPr lang="en-US" altLang="ja-JP" dirty="0">
                <a:ea typeface="Arial Unicode MS" panose="020B0604020202020204" pitchFamily="50" charset="-128"/>
              </a:rPr>
              <a:t>MPL (Max-Plus Linear) </a:t>
            </a:r>
            <a:r>
              <a:rPr lang="en-US" altLang="ja-JP" dirty="0" smtClean="0">
                <a:ea typeface="Arial Unicode MS" panose="020B0604020202020204" pitchFamily="50" charset="-128"/>
              </a:rPr>
              <a:t>form</a:t>
            </a:r>
            <a:endParaRPr lang="ja-JP" altLang="en-US" dirty="0">
              <a:ea typeface="Arial Unicode MS" panose="020B060402020202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5950544" y="1495265"/>
            <a:ext cx="216023" cy="1449732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4499992" y="3848861"/>
            <a:ext cx="2592288" cy="18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170391"/>
              </p:ext>
            </p:extLst>
          </p:nvPr>
        </p:nvGraphicFramePr>
        <p:xfrm>
          <a:off x="395536" y="1928220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3" name="数式" r:id="rId7" imgW="431640" imgH="215640" progId="Equation.3">
                  <p:embed/>
                </p:oleObj>
              </mc:Choice>
              <mc:Fallback>
                <p:oleObj name="数式" r:id="rId7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28220"/>
                        <a:ext cx="863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7942"/>
              </p:ext>
            </p:extLst>
          </p:nvPr>
        </p:nvGraphicFramePr>
        <p:xfrm>
          <a:off x="404912" y="2291009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4" name="数式" r:id="rId9" imgW="787320" imgH="215640" progId="Equation.3">
                  <p:embed/>
                </p:oleObj>
              </mc:Choice>
              <mc:Fallback>
                <p:oleObj name="数式" r:id="rId9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12" y="2291009"/>
                        <a:ext cx="157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50944"/>
              </p:ext>
            </p:extLst>
          </p:nvPr>
        </p:nvGraphicFramePr>
        <p:xfrm>
          <a:off x="395536" y="2688543"/>
          <a:ext cx="1598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5" name="数式" r:id="rId11" imgW="799920" imgH="228600" progId="Equation.3">
                  <p:embed/>
                </p:oleObj>
              </mc:Choice>
              <mc:Fallback>
                <p:oleObj name="数式" r:id="rId11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88543"/>
                        <a:ext cx="15986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523595"/>
              </p:ext>
            </p:extLst>
          </p:nvPr>
        </p:nvGraphicFramePr>
        <p:xfrm>
          <a:off x="395536" y="3446039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6" name="数式" r:id="rId13" imgW="812520" imgH="228600" progId="Equation.3">
                  <p:embed/>
                </p:oleObj>
              </mc:Choice>
              <mc:Fallback>
                <p:oleObj name="数式" r:id="rId13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446039"/>
                        <a:ext cx="162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29667"/>
              </p:ext>
            </p:extLst>
          </p:nvPr>
        </p:nvGraphicFramePr>
        <p:xfrm>
          <a:off x="388640" y="3085999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7" name="数式" r:id="rId15" imgW="1371600" imgH="228600" progId="Equation.3">
                  <p:embed/>
                </p:oleObj>
              </mc:Choice>
              <mc:Fallback>
                <p:oleObj name="数式" r:id="rId15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40" y="3085999"/>
                        <a:ext cx="274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グループ化 22"/>
          <p:cNvGrpSpPr/>
          <p:nvPr/>
        </p:nvGrpSpPr>
        <p:grpSpPr>
          <a:xfrm>
            <a:off x="251520" y="4853596"/>
            <a:ext cx="3703720" cy="1743756"/>
            <a:chOff x="436232" y="4565564"/>
            <a:chExt cx="3703720" cy="1743756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436232" y="4565564"/>
              <a:ext cx="3703720" cy="1743756"/>
              <a:chOff x="323528" y="4277532"/>
              <a:chExt cx="3703720" cy="1743756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323528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1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356834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2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246342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4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1356834" y="553758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3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354354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5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32" name="直線矢印コネクタ 31"/>
              <p:cNvCxnSpPr>
                <a:stCxn id="28" idx="4"/>
                <a:endCxn id="30" idx="0"/>
              </p:cNvCxnSpPr>
              <p:nvPr/>
            </p:nvCxnSpPr>
            <p:spPr>
              <a:xfrm>
                <a:off x="1598688" y="4941168"/>
                <a:ext cx="0" cy="596412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32"/>
              <p:cNvSpPr txBox="1"/>
              <p:nvPr/>
            </p:nvSpPr>
            <p:spPr>
              <a:xfrm>
                <a:off x="1239284" y="498355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   </a:t>
                </a: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823104" y="4293193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35" name="直線矢印コネクタ 34"/>
              <p:cNvCxnSpPr>
                <a:stCxn id="28" idx="6"/>
                <a:endCxn id="29" idx="2"/>
              </p:cNvCxnSpPr>
              <p:nvPr/>
            </p:nvCxnSpPr>
            <p:spPr>
              <a:xfrm>
                <a:off x="1840542" y="4699314"/>
                <a:ext cx="622878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>
                <a:stCxn id="29" idx="6"/>
                <a:endCxn id="31" idx="2"/>
              </p:cNvCxnSpPr>
              <p:nvPr/>
            </p:nvCxnSpPr>
            <p:spPr>
              <a:xfrm>
                <a:off x="2947128" y="4699314"/>
                <a:ext cx="596412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>
                <a:stCxn id="30" idx="7"/>
                <a:endCxn id="29" idx="3"/>
              </p:cNvCxnSpPr>
              <p:nvPr/>
            </p:nvCxnSpPr>
            <p:spPr>
              <a:xfrm flipV="1">
                <a:off x="1769705" y="4870331"/>
                <a:ext cx="764552" cy="738086"/>
              </a:xfrm>
              <a:prstGeom prst="straightConnector1">
                <a:avLst/>
              </a:prstGeom>
              <a:ln>
                <a:prstDash val="sysDot"/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>
                <a:stCxn id="27" idx="6"/>
                <a:endCxn id="28" idx="2"/>
              </p:cNvCxnSpPr>
              <p:nvPr/>
            </p:nvCxnSpPr>
            <p:spPr>
              <a:xfrm>
                <a:off x="807236" y="4699314"/>
                <a:ext cx="549598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1887356" y="4277532"/>
                <a:ext cx="42671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2990420" y="4289564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5" name="オブジェクト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541733"/>
                </p:ext>
              </p:extLst>
            </p:nvPr>
          </p:nvGraphicFramePr>
          <p:xfrm>
            <a:off x="569237" y="5344838"/>
            <a:ext cx="2286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988" name="数式" r:id="rId17" imgW="126720" imgH="139680" progId="Equation.3">
                    <p:embed/>
                  </p:oleObj>
                </mc:Choice>
                <mc:Fallback>
                  <p:oleObj name="数式" r:id="rId17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237" y="5344838"/>
                          <a:ext cx="228600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オブジェクト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5623658"/>
                </p:ext>
              </p:extLst>
            </p:nvPr>
          </p:nvGraphicFramePr>
          <p:xfrm>
            <a:off x="3772685" y="5323206"/>
            <a:ext cx="250825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989" name="数式" r:id="rId19" imgW="139680" imgH="164880" progId="Equation.3">
                    <p:embed/>
                  </p:oleObj>
                </mc:Choice>
                <mc:Fallback>
                  <p:oleObj name="数式" r:id="rId19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685" y="5323206"/>
                          <a:ext cx="250825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558015"/>
              </p:ext>
            </p:extLst>
          </p:nvPr>
        </p:nvGraphicFramePr>
        <p:xfrm>
          <a:off x="467544" y="3835896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90" name="数式" r:id="rId21" imgW="406080" imgH="228600" progId="Equation.3">
                  <p:embed/>
                </p:oleObj>
              </mc:Choice>
              <mc:Fallback>
                <p:oleObj name="数式" r:id="rId21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835896"/>
                        <a:ext cx="812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89863"/>
              </p:ext>
            </p:extLst>
          </p:nvPr>
        </p:nvGraphicFramePr>
        <p:xfrm>
          <a:off x="3923928" y="4221088"/>
          <a:ext cx="276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91" name="数式" r:id="rId23" imgW="1384200" imgH="215640" progId="Equation.3">
                  <p:embed/>
                </p:oleObj>
              </mc:Choice>
              <mc:Fallback>
                <p:oleObj name="数式" r:id="rId23" imgW="1384200" imgH="21564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221088"/>
                        <a:ext cx="276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4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Matrix Representation 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5616624" cy="954107"/>
          </a:xfrm>
        </p:spPr>
        <p:txBody>
          <a:bodyPr/>
          <a:lstStyle/>
          <a:p>
            <a:r>
              <a:rPr lang="en-US" altLang="ja-JP" dirty="0" smtClean="0"/>
              <a:t>Earliest schedule of the three-machine production system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871150"/>
              </p:ext>
            </p:extLst>
          </p:nvPr>
        </p:nvGraphicFramePr>
        <p:xfrm>
          <a:off x="277499" y="1988840"/>
          <a:ext cx="4206168" cy="4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86" name="数式" r:id="rId3" imgW="2336760" imgH="241200" progId="Equation.3">
                  <p:embed/>
                </p:oleObj>
              </mc:Choice>
              <mc:Fallback>
                <p:oleObj name="数式" r:id="rId3" imgW="2336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9" y="1988840"/>
                        <a:ext cx="4206168" cy="434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56367"/>
              </p:ext>
            </p:extLst>
          </p:nvPr>
        </p:nvGraphicFramePr>
        <p:xfrm>
          <a:off x="251520" y="2367011"/>
          <a:ext cx="4366224" cy="4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87" name="数式" r:id="rId5" imgW="2425680" imgH="241200" progId="Equation.3">
                  <p:embed/>
                </p:oleObj>
              </mc:Choice>
              <mc:Fallback>
                <p:oleObj name="数式" r:id="rId5" imgW="2425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367011"/>
                        <a:ext cx="4366224" cy="434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61453"/>
              </p:ext>
            </p:extLst>
          </p:nvPr>
        </p:nvGraphicFramePr>
        <p:xfrm>
          <a:off x="261224" y="2771755"/>
          <a:ext cx="5508648" cy="4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88" name="数式" r:id="rId7" imgW="3060360" imgH="241200" progId="Equation.3">
                  <p:embed/>
                </p:oleObj>
              </mc:Choice>
              <mc:Fallback>
                <p:oleObj name="数式" r:id="rId7" imgW="306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24" y="2771755"/>
                        <a:ext cx="5508648" cy="434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33360"/>
              </p:ext>
            </p:extLst>
          </p:nvPr>
        </p:nvGraphicFramePr>
        <p:xfrm>
          <a:off x="391585" y="3204728"/>
          <a:ext cx="14414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89" name="数式" r:id="rId9" imgW="799920" imgH="228600" progId="Equation.3">
                  <p:embed/>
                </p:oleObj>
              </mc:Choice>
              <mc:Fallback>
                <p:oleObj name="数式" r:id="rId9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85" y="3204728"/>
                        <a:ext cx="14414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68507"/>
              </p:ext>
            </p:extLst>
          </p:nvPr>
        </p:nvGraphicFramePr>
        <p:xfrm>
          <a:off x="419744" y="4193505"/>
          <a:ext cx="804068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90" name="数式" r:id="rId11" imgW="4470120" imgH="711000" progId="Equation.3">
                  <p:embed/>
                </p:oleObj>
              </mc:Choice>
              <mc:Fallback>
                <p:oleObj name="数式" r:id="rId11" imgW="4470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44" y="4193505"/>
                        <a:ext cx="8040688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155755" y="3820944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External inputs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69308"/>
              </p:ext>
            </p:extLst>
          </p:nvPr>
        </p:nvGraphicFramePr>
        <p:xfrm>
          <a:off x="2202060" y="6109990"/>
          <a:ext cx="64023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91" name="数式" r:id="rId13" imgW="2666880" imgH="203040" progId="Equation.3">
                  <p:embed/>
                </p:oleObj>
              </mc:Choice>
              <mc:Fallback>
                <p:oleObj name="数式" r:id="rId13" imgW="266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060" y="6109990"/>
                        <a:ext cx="640238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28421" y="6093296"/>
            <a:ext cx="167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MPL form: 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05925" y="3812808"/>
            <a:ext cx="2102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Non-concurrency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5616" y="3820944"/>
            <a:ext cx="165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Predecessors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43" name="右矢印 42"/>
          <p:cNvSpPr/>
          <p:nvPr/>
        </p:nvSpPr>
        <p:spPr>
          <a:xfrm rot="5400000">
            <a:off x="2915816" y="3320988"/>
            <a:ext cx="468052" cy="5400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95051"/>
              </p:ext>
            </p:extLst>
          </p:nvPr>
        </p:nvGraphicFramePr>
        <p:xfrm>
          <a:off x="415414" y="5560343"/>
          <a:ext cx="25590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92" name="数式" r:id="rId15" imgW="1422360" imgH="215640" progId="Equation.3">
                  <p:embed/>
                </p:oleObj>
              </mc:Choice>
              <mc:Fallback>
                <p:oleObj name="数式" r:id="rId15" imgW="1422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14" y="5560343"/>
                        <a:ext cx="25590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グループ化 38"/>
          <p:cNvGrpSpPr/>
          <p:nvPr/>
        </p:nvGrpSpPr>
        <p:grpSpPr>
          <a:xfrm>
            <a:off x="5867732" y="1196752"/>
            <a:ext cx="3137280" cy="2137880"/>
            <a:chOff x="5867732" y="1196752"/>
            <a:chExt cx="3137280" cy="2137880"/>
          </a:xfrm>
        </p:grpSpPr>
        <p:sp>
          <p:nvSpPr>
            <p:cNvPr id="15" name="直方体 14"/>
            <p:cNvSpPr/>
            <p:nvPr/>
          </p:nvSpPr>
          <p:spPr>
            <a:xfrm>
              <a:off x="6000693" y="1660540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6" name="直方体 15"/>
            <p:cNvSpPr/>
            <p:nvPr/>
          </p:nvSpPr>
          <p:spPr>
            <a:xfrm>
              <a:off x="6000807" y="2668014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7" name="直方体 16"/>
            <p:cNvSpPr/>
            <p:nvPr/>
          </p:nvSpPr>
          <p:spPr>
            <a:xfrm>
              <a:off x="6687288" y="1436644"/>
              <a:ext cx="552372" cy="537350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1</a:t>
              </a:r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8" name="直方体 17"/>
            <p:cNvSpPr/>
            <p:nvPr/>
          </p:nvSpPr>
          <p:spPr>
            <a:xfrm>
              <a:off x="6687288" y="2421786"/>
              <a:ext cx="552372" cy="537350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2</a:t>
              </a:r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9" name="直方体 18"/>
            <p:cNvSpPr/>
            <p:nvPr/>
          </p:nvSpPr>
          <p:spPr>
            <a:xfrm>
              <a:off x="7097840" y="1660540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0" name="直方体 19"/>
            <p:cNvSpPr/>
            <p:nvPr/>
          </p:nvSpPr>
          <p:spPr>
            <a:xfrm>
              <a:off x="7097840" y="2645682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1" name="直方体 20"/>
            <p:cNvSpPr/>
            <p:nvPr/>
          </p:nvSpPr>
          <p:spPr>
            <a:xfrm>
              <a:off x="7784492" y="2399339"/>
              <a:ext cx="268675" cy="500053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2" name="直方体 21"/>
            <p:cNvSpPr/>
            <p:nvPr/>
          </p:nvSpPr>
          <p:spPr>
            <a:xfrm>
              <a:off x="7642672" y="2018888"/>
              <a:ext cx="552372" cy="537350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3</a:t>
              </a:r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3" name="直方体 22"/>
            <p:cNvSpPr/>
            <p:nvPr/>
          </p:nvSpPr>
          <p:spPr>
            <a:xfrm>
              <a:off x="7776895" y="1653058"/>
              <a:ext cx="268675" cy="500053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4" name="直方体 23"/>
            <p:cNvSpPr/>
            <p:nvPr/>
          </p:nvSpPr>
          <p:spPr>
            <a:xfrm>
              <a:off x="8060535" y="2228394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5" name="直方体 24"/>
            <p:cNvSpPr/>
            <p:nvPr/>
          </p:nvSpPr>
          <p:spPr>
            <a:xfrm>
              <a:off x="6209449" y="1570982"/>
              <a:ext cx="295051" cy="206709"/>
            </a:xfrm>
            <a:prstGeom prst="cube">
              <a:avLst>
                <a:gd name="adj" fmla="val 39478"/>
              </a:avLst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6" name="直方体 25"/>
            <p:cNvSpPr/>
            <p:nvPr/>
          </p:nvSpPr>
          <p:spPr>
            <a:xfrm>
              <a:off x="6325182" y="2573196"/>
              <a:ext cx="295051" cy="206709"/>
            </a:xfrm>
            <a:prstGeom prst="cube">
              <a:avLst>
                <a:gd name="adj" fmla="val 39478"/>
              </a:avLst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7" name="直方体 26"/>
            <p:cNvSpPr/>
            <p:nvPr/>
          </p:nvSpPr>
          <p:spPr>
            <a:xfrm>
              <a:off x="8319763" y="2144512"/>
              <a:ext cx="295051" cy="206709"/>
            </a:xfrm>
            <a:prstGeom prst="cube">
              <a:avLst>
                <a:gd name="adj" fmla="val 39478"/>
              </a:avLst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8378199" y="2235876"/>
              <a:ext cx="103354" cy="10335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graphicFrame>
          <p:nvGraphicFramePr>
            <p:cNvPr id="29" name="オブジェクト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806574"/>
                </p:ext>
              </p:extLst>
            </p:nvPr>
          </p:nvGraphicFramePr>
          <p:xfrm>
            <a:off x="7236296" y="1196752"/>
            <a:ext cx="248472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093" name="数式" r:id="rId17" imgW="177480" imgH="241200" progId="Equation.3">
                    <p:embed/>
                  </p:oleObj>
                </mc:Choice>
                <mc:Fallback>
                  <p:oleObj name="数式" r:id="rId17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1196752"/>
                          <a:ext cx="248472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オブジェクト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6100249"/>
                </p:ext>
              </p:extLst>
            </p:nvPr>
          </p:nvGraphicFramePr>
          <p:xfrm>
            <a:off x="6809374" y="1963730"/>
            <a:ext cx="26661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094" name="数式" r:id="rId19" imgW="190440" imgH="241200" progId="Equation.3">
                    <p:embed/>
                  </p:oleObj>
                </mc:Choice>
                <mc:Fallback>
                  <p:oleObj name="数式" r:id="rId19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9374" y="1963730"/>
                          <a:ext cx="26661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オブジェクト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9303019"/>
                </p:ext>
              </p:extLst>
            </p:nvPr>
          </p:nvGraphicFramePr>
          <p:xfrm>
            <a:off x="7236296" y="2179754"/>
            <a:ext cx="26661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095" name="数式" r:id="rId21" imgW="190440" imgH="241200" progId="Equation.3">
                    <p:embed/>
                  </p:oleObj>
                </mc:Choice>
                <mc:Fallback>
                  <p:oleObj name="数式" r:id="rId21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2179754"/>
                          <a:ext cx="26661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オブジェクト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0418562"/>
                </p:ext>
              </p:extLst>
            </p:nvPr>
          </p:nvGraphicFramePr>
          <p:xfrm>
            <a:off x="6804248" y="2996952"/>
            <a:ext cx="28425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096" name="数式" r:id="rId23" imgW="203040" imgH="241200" progId="Equation.3">
                    <p:embed/>
                  </p:oleObj>
                </mc:Choice>
                <mc:Fallback>
                  <p:oleObj name="数式" r:id="rId23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248" y="2996952"/>
                          <a:ext cx="28425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オブジェクト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3362430"/>
                </p:ext>
              </p:extLst>
            </p:nvPr>
          </p:nvGraphicFramePr>
          <p:xfrm>
            <a:off x="5867732" y="1365306"/>
            <a:ext cx="248472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097" name="数式" r:id="rId25" imgW="177480" imgH="241200" progId="Equation.3">
                    <p:embed/>
                  </p:oleObj>
                </mc:Choice>
                <mc:Fallback>
                  <p:oleObj name="数式" r:id="rId2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732" y="1365306"/>
                          <a:ext cx="248472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オブジェクト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503928"/>
                </p:ext>
              </p:extLst>
            </p:nvPr>
          </p:nvGraphicFramePr>
          <p:xfrm>
            <a:off x="5870025" y="2373418"/>
            <a:ext cx="26661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098" name="数式" r:id="rId27" imgW="190440" imgH="241200" progId="Equation.3">
                    <p:embed/>
                  </p:oleObj>
                </mc:Choice>
                <mc:Fallback>
                  <p:oleObj name="数式" r:id="rId27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0025" y="2373418"/>
                          <a:ext cx="26661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オブジェクト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3289408"/>
                </p:ext>
              </p:extLst>
            </p:nvPr>
          </p:nvGraphicFramePr>
          <p:xfrm>
            <a:off x="8809460" y="2019282"/>
            <a:ext cx="195552" cy="230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099" name="数式" r:id="rId29" imgW="139680" imgH="164880" progId="Equation.3">
                    <p:embed/>
                  </p:oleObj>
                </mc:Choice>
                <mc:Fallback>
                  <p:oleObj name="数式" r:id="rId29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9460" y="2019282"/>
                          <a:ext cx="195552" cy="230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オブジェクト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224643"/>
                </p:ext>
              </p:extLst>
            </p:nvPr>
          </p:nvGraphicFramePr>
          <p:xfrm>
            <a:off x="8214674" y="1797354"/>
            <a:ext cx="26661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100" name="数式" r:id="rId31" imgW="190440" imgH="241200" progId="Equation.3">
                    <p:embed/>
                  </p:oleObj>
                </mc:Choice>
                <mc:Fallback>
                  <p:oleObj name="数式" r:id="rId31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674" y="1797354"/>
                          <a:ext cx="26661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オブジェクト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572572"/>
                </p:ext>
              </p:extLst>
            </p:nvPr>
          </p:nvGraphicFramePr>
          <p:xfrm>
            <a:off x="7960573" y="2566382"/>
            <a:ext cx="28425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101" name="数式" r:id="rId33" imgW="203040" imgH="241200" progId="Equation.3">
                    <p:embed/>
                  </p:oleObj>
                </mc:Choice>
                <mc:Fallback>
                  <p:oleObj name="数式" r:id="rId33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0573" y="2566382"/>
                          <a:ext cx="28425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V 字形矢印 37"/>
            <p:cNvSpPr/>
            <p:nvPr/>
          </p:nvSpPr>
          <p:spPr>
            <a:xfrm>
              <a:off x="7284439" y="1793801"/>
              <a:ext cx="313419" cy="111935"/>
            </a:xfrm>
            <a:prstGeom prst="notchedRightArrow">
              <a:avLst/>
            </a:prstGeom>
            <a:ln w="635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45" name="V 字形矢印 44"/>
            <p:cNvSpPr/>
            <p:nvPr/>
          </p:nvSpPr>
          <p:spPr>
            <a:xfrm>
              <a:off x="7308304" y="2775064"/>
              <a:ext cx="313419" cy="111935"/>
            </a:xfrm>
            <a:prstGeom prst="notchedRightArrow">
              <a:avLst/>
            </a:prstGeom>
            <a:ln w="635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1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Solve the Equation?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lang="en-US" altLang="ja-JP" dirty="0" smtClean="0"/>
              <a:t>Substitute iteratively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94254"/>
              </p:ext>
            </p:extLst>
          </p:nvPr>
        </p:nvGraphicFramePr>
        <p:xfrm>
          <a:off x="584200" y="1557338"/>
          <a:ext cx="2163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53" name="数式" r:id="rId3" imgW="901440" imgH="177480" progId="Equation.3">
                  <p:embed/>
                </p:oleObj>
              </mc:Choice>
              <mc:Fallback>
                <p:oleObj name="数式" r:id="rId3" imgW="901440" imgH="17748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557338"/>
                        <a:ext cx="21637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754749"/>
              </p:ext>
            </p:extLst>
          </p:nvPr>
        </p:nvGraphicFramePr>
        <p:xfrm>
          <a:off x="6959600" y="1384300"/>
          <a:ext cx="18875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54" name="数式" r:id="rId5" imgW="787320" imgH="177480" progId="Equation.3">
                  <p:embed/>
                </p:oleObj>
              </mc:Choice>
              <mc:Fallback>
                <p:oleObj name="数式" r:id="rId5" imgW="787320" imgH="17748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1384300"/>
                        <a:ext cx="18875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859045"/>
              </p:ext>
            </p:extLst>
          </p:nvPr>
        </p:nvGraphicFramePr>
        <p:xfrm>
          <a:off x="6988175" y="1844675"/>
          <a:ext cx="180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55" name="数式" r:id="rId7" imgW="901440" imgH="228600" progId="Equation.3">
                  <p:embed/>
                </p:oleObj>
              </mc:Choice>
              <mc:Fallback>
                <p:oleObj name="数式" r:id="rId7" imgW="901440" imgH="228600" progId="Equation.3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1844675"/>
                        <a:ext cx="1803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26340"/>
              </p:ext>
            </p:extLst>
          </p:nvPr>
        </p:nvGraphicFramePr>
        <p:xfrm>
          <a:off x="2843808" y="1541463"/>
          <a:ext cx="33528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56" name="数式" r:id="rId9" imgW="1396800" imgH="203040" progId="Equation.3">
                  <p:embed/>
                </p:oleObj>
              </mc:Choice>
              <mc:Fallback>
                <p:oleObj name="数式" r:id="rId9" imgW="1396800" imgH="20304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541463"/>
                        <a:ext cx="33528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302999"/>
              </p:ext>
            </p:extLst>
          </p:nvPr>
        </p:nvGraphicFramePr>
        <p:xfrm>
          <a:off x="901700" y="2552700"/>
          <a:ext cx="4632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57" name="数式" r:id="rId11" imgW="1930320" imgH="228600" progId="Equation.3">
                  <p:embed/>
                </p:oleObj>
              </mc:Choice>
              <mc:Fallback>
                <p:oleObj name="数式" r:id="rId11" imgW="1930320" imgH="228600" progId="Equation.3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552700"/>
                        <a:ext cx="46323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486791"/>
              </p:ext>
            </p:extLst>
          </p:nvPr>
        </p:nvGraphicFramePr>
        <p:xfrm>
          <a:off x="898525" y="2016125"/>
          <a:ext cx="36560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58" name="数式" r:id="rId13" imgW="1523880" imgH="228600" progId="Equation.3">
                  <p:embed/>
                </p:oleObj>
              </mc:Choice>
              <mc:Fallback>
                <p:oleObj name="数式" r:id="rId13" imgW="1523880" imgH="228600" progId="Equation.3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2016125"/>
                        <a:ext cx="36560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901433"/>
              </p:ext>
            </p:extLst>
          </p:nvPr>
        </p:nvGraphicFramePr>
        <p:xfrm>
          <a:off x="890588" y="3240088"/>
          <a:ext cx="6553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59" name="数式" r:id="rId15" imgW="2730240" imgH="228600" progId="Equation.3">
                  <p:embed/>
                </p:oleObj>
              </mc:Choice>
              <mc:Fallback>
                <p:oleObj name="数式" r:id="rId15" imgW="2730240" imgH="22860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3240088"/>
                        <a:ext cx="6553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348528"/>
              </p:ext>
            </p:extLst>
          </p:nvPr>
        </p:nvGraphicFramePr>
        <p:xfrm>
          <a:off x="899590" y="3102680"/>
          <a:ext cx="425952" cy="18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60" name="数式" r:id="rId17" imgW="177480" imgH="75960" progId="Equation.3">
                  <p:embed/>
                </p:oleObj>
              </mc:Choice>
              <mc:Fallback>
                <p:oleObj name="数式" r:id="rId17" imgW="177480" imgH="75960" progId="Equation.3">
                  <p:embed/>
                  <p:pic>
                    <p:nvPicPr>
                      <p:cNvPr id="0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0" y="3102680"/>
                        <a:ext cx="425952" cy="182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50954"/>
              </p:ext>
            </p:extLst>
          </p:nvPr>
        </p:nvGraphicFramePr>
        <p:xfrm>
          <a:off x="827584" y="4653136"/>
          <a:ext cx="62785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61" name="数式" r:id="rId19" imgW="2616120" imgH="228600" progId="Equation.3">
                  <p:embed/>
                </p:oleObj>
              </mc:Choice>
              <mc:Fallback>
                <p:oleObj name="数式" r:id="rId19" imgW="2616120" imgH="228600" progId="Equation.3">
                  <p:embed/>
                  <p:pic>
                    <p:nvPicPr>
                      <p:cNvPr id="0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653136"/>
                        <a:ext cx="62785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5496" y="3857801"/>
            <a:ext cx="9108504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kumimoji="1" sz="28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1pPr>
            <a:lvl2pPr marL="357188" indent="-1793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kumimoji="1" sz="2400" kern="12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2pPr>
            <a:lvl3pPr marL="62388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3pPr>
            <a:lvl4pPr marL="892175" indent="-2682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4pPr>
            <a:lvl5pPr marL="1081088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altLang="ja-JP" dirty="0" smtClean="0"/>
              <a:t>If the precedence relationships are represented by a DAG (Directed Acyclic Graph),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96136" y="980728"/>
            <a:ext cx="3291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Cf. In conventional algebra,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760482"/>
              </p:ext>
            </p:extLst>
          </p:nvPr>
        </p:nvGraphicFramePr>
        <p:xfrm>
          <a:off x="1352550" y="5760680"/>
          <a:ext cx="4358016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62" name="数式" r:id="rId21" imgW="1815840" imgH="228600" progId="Equation.3">
                  <p:embed/>
                </p:oleObj>
              </mc:Choice>
              <mc:Fallback>
                <p:oleObj name="数式" r:id="rId21" imgW="1815840" imgH="228600" progId="Equation.3">
                  <p:embed/>
                  <p:pic>
                    <p:nvPicPr>
                      <p:cNvPr id="0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5760680"/>
                        <a:ext cx="4358016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5791540" y="5828235"/>
            <a:ext cx="1372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(nilpotent)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1259632" y="5160912"/>
            <a:ext cx="3744416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218432" y="5206550"/>
            <a:ext cx="307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400">
                <a:solidFill>
                  <a:srgbClr val="A50021"/>
                </a:solidFill>
              </a:defRPr>
            </a:lvl1pPr>
          </a:lstStyle>
          <a:p>
            <a:r>
              <a:rPr lang="en-US" altLang="ja-JP" dirty="0" smtClean="0">
                <a:ea typeface="Arial Unicode MS" panose="020B0604020202020204" pitchFamily="50" charset="-128"/>
              </a:rPr>
              <a:t>Kleene Star (Closure)</a:t>
            </a:r>
            <a:endParaRPr lang="ja-JP" altLang="en-US" dirty="0">
              <a:ea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8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Interpretation of the Representation Matrix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lang="en-US" altLang="ja-JP" dirty="0" smtClean="0"/>
              <a:t>Solution of the recursive linear equation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724128" y="5013176"/>
            <a:ext cx="3190025" cy="1554032"/>
            <a:chOff x="436232" y="4505039"/>
            <a:chExt cx="3703720" cy="180428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36232" y="4505039"/>
              <a:ext cx="3703720" cy="1804281"/>
              <a:chOff x="323528" y="4217007"/>
              <a:chExt cx="3703720" cy="1804281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323528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1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1356834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2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46342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4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1356835" y="553758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3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354354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5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14" name="直線矢印コネクタ 13"/>
              <p:cNvCxnSpPr>
                <a:stCxn id="10" idx="4"/>
                <a:endCxn id="12" idx="0"/>
              </p:cNvCxnSpPr>
              <p:nvPr/>
            </p:nvCxnSpPr>
            <p:spPr>
              <a:xfrm>
                <a:off x="1598688" y="4941168"/>
                <a:ext cx="0" cy="596412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" name="テキスト ボックス 14"/>
              <p:cNvSpPr txBox="1"/>
              <p:nvPr/>
            </p:nvSpPr>
            <p:spPr>
              <a:xfrm>
                <a:off x="1170047" y="4983551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   </a:t>
                </a: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823104" y="4232670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17" name="直線矢印コネクタ 16"/>
              <p:cNvCxnSpPr>
                <a:stCxn id="10" idx="6"/>
                <a:endCxn id="11" idx="2"/>
              </p:cNvCxnSpPr>
              <p:nvPr/>
            </p:nvCxnSpPr>
            <p:spPr>
              <a:xfrm>
                <a:off x="1840542" y="4699314"/>
                <a:ext cx="622878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>
                <a:stCxn id="11" idx="6"/>
                <a:endCxn id="13" idx="2"/>
              </p:cNvCxnSpPr>
              <p:nvPr/>
            </p:nvCxnSpPr>
            <p:spPr>
              <a:xfrm>
                <a:off x="2947128" y="4699314"/>
                <a:ext cx="596412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>
                <a:stCxn id="12" idx="7"/>
                <a:endCxn id="11" idx="3"/>
              </p:cNvCxnSpPr>
              <p:nvPr/>
            </p:nvCxnSpPr>
            <p:spPr>
              <a:xfrm flipV="1">
                <a:off x="1769705" y="4870331"/>
                <a:ext cx="764552" cy="738086"/>
              </a:xfrm>
              <a:prstGeom prst="straightConnector1">
                <a:avLst/>
              </a:prstGeom>
              <a:ln>
                <a:prstDash val="sysDot"/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>
                <a:stCxn id="9" idx="6"/>
                <a:endCxn id="10" idx="2"/>
              </p:cNvCxnSpPr>
              <p:nvPr/>
            </p:nvCxnSpPr>
            <p:spPr>
              <a:xfrm>
                <a:off x="807236" y="4699314"/>
                <a:ext cx="549598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20"/>
              <p:cNvSpPr txBox="1"/>
              <p:nvPr/>
            </p:nvSpPr>
            <p:spPr>
              <a:xfrm>
                <a:off x="1887356" y="4217007"/>
                <a:ext cx="42671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2990420" y="4229040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1931551"/>
                </p:ext>
              </p:extLst>
            </p:nvPr>
          </p:nvGraphicFramePr>
          <p:xfrm>
            <a:off x="569237" y="5344838"/>
            <a:ext cx="2286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92" name="数式" r:id="rId3" imgW="126720" imgH="139680" progId="Equation.3">
                    <p:embed/>
                  </p:oleObj>
                </mc:Choice>
                <mc:Fallback>
                  <p:oleObj name="数式" r:id="rId3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237" y="5344838"/>
                          <a:ext cx="228600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7568697"/>
                </p:ext>
              </p:extLst>
            </p:nvPr>
          </p:nvGraphicFramePr>
          <p:xfrm>
            <a:off x="3772685" y="5323206"/>
            <a:ext cx="250825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93" name="数式" r:id="rId5" imgW="139680" imgH="164880" progId="Equation.3">
                    <p:embed/>
                  </p:oleObj>
                </mc:Choice>
                <mc:Fallback>
                  <p:oleObj name="数式" r:id="rId5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685" y="5323206"/>
                          <a:ext cx="250825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25940"/>
              </p:ext>
            </p:extLst>
          </p:nvPr>
        </p:nvGraphicFramePr>
        <p:xfrm>
          <a:off x="323528" y="1554163"/>
          <a:ext cx="21621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4" name="数式" r:id="rId7" imgW="901440" imgH="177480" progId="Equation.3">
                  <p:embed/>
                </p:oleObj>
              </mc:Choice>
              <mc:Fallback>
                <p:oleObj name="数式" r:id="rId7" imgW="901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4163"/>
                        <a:ext cx="21621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578503"/>
              </p:ext>
            </p:extLst>
          </p:nvPr>
        </p:nvGraphicFramePr>
        <p:xfrm>
          <a:off x="379413" y="2420888"/>
          <a:ext cx="1676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5" name="数式" r:id="rId9" imgW="698400" imgH="203040" progId="Equation.3">
                  <p:embed/>
                </p:oleObj>
              </mc:Choice>
              <mc:Fallback>
                <p:oleObj name="数式" r:id="rId9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420888"/>
                        <a:ext cx="1676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右矢印 24"/>
          <p:cNvSpPr/>
          <p:nvPr/>
        </p:nvSpPr>
        <p:spPr>
          <a:xfrm rot="5400000">
            <a:off x="762777" y="2069265"/>
            <a:ext cx="327636" cy="37804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99792" y="1556792"/>
            <a:ext cx="2933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dirty="0" smtClean="0">
                <a:ea typeface="Arial Unicode MS" panose="020B0604020202020204" pitchFamily="50" charset="-128"/>
              </a:rPr>
              <a:t>: precedence relations</a:t>
            </a:r>
          </a:p>
          <a:p>
            <a:r>
              <a:rPr lang="en-US" altLang="ja-JP" sz="2000" b="1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dirty="0" smtClean="0">
                <a:ea typeface="Arial Unicode MS" panose="020B0604020202020204" pitchFamily="50" charset="-128"/>
              </a:rPr>
              <a:t>: start time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04628" y="2636912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j</a:t>
            </a: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: source node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6395" y="4859681"/>
            <a:ext cx="5117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: earliest arrival times between two </a:t>
            </a:r>
            <a:r>
              <a:rPr lang="en-US" altLang="ja-JP" sz="2000" dirty="0">
                <a:ea typeface="Arial Unicode MS" panose="020B0604020202020204" pitchFamily="50" charset="-128"/>
              </a:rPr>
              <a:t>nodes </a:t>
            </a:r>
            <a:r>
              <a:rPr lang="en-US" altLang="ja-JP" sz="2000" dirty="0" smtClean="0">
                <a:ea typeface="Arial Unicode MS" panose="020B0604020202020204" pitchFamily="50" charset="-128"/>
              </a:rPr>
              <a:t>= longest paths</a:t>
            </a: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78772"/>
              </p:ext>
            </p:extLst>
          </p:nvPr>
        </p:nvGraphicFramePr>
        <p:xfrm>
          <a:off x="190116" y="2967147"/>
          <a:ext cx="5870575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6" name="数式" r:id="rId11" imgW="3670200" imgH="1168200" progId="Equation.3">
                  <p:embed/>
                </p:oleObj>
              </mc:Choice>
              <mc:Fallback>
                <p:oleObj name="数式" r:id="rId11" imgW="3670200" imgH="11682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16" y="2967147"/>
                        <a:ext cx="5870575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6097793" y="4438993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i</a:t>
            </a: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: destination node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35496" y="5570076"/>
            <a:ext cx="9108504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kumimoji="1" sz="28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1pPr>
            <a:lvl2pPr marL="357188" indent="-1793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kumimoji="1" sz="2400" kern="12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2pPr>
            <a:lvl3pPr marL="62388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3pPr>
            <a:lvl4pPr marL="892175" indent="-2682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4pPr>
            <a:lvl5pPr marL="1081088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ja-JP" dirty="0" smtClean="0"/>
              <a:t>Output time</a:t>
            </a:r>
            <a:endParaRPr lang="ja-JP" altLang="en-US" dirty="0"/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45641"/>
              </p:ext>
            </p:extLst>
          </p:nvPr>
        </p:nvGraphicFramePr>
        <p:xfrm>
          <a:off x="413792" y="6165304"/>
          <a:ext cx="132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7" name="数式" r:id="rId13" imgW="660240" imgH="203040" progId="Equation.3">
                  <p:embed/>
                </p:oleObj>
              </mc:Choice>
              <mc:Fallback>
                <p:oleObj name="数式" r:id="rId13" imgW="660240" imgH="20304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92" y="6165304"/>
                        <a:ext cx="132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820198"/>
              </p:ext>
            </p:extLst>
          </p:nvPr>
        </p:nvGraphicFramePr>
        <p:xfrm>
          <a:off x="2123728" y="6165304"/>
          <a:ext cx="2286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8" name="数式" r:id="rId15" imgW="1143000" imgH="215640" progId="Equation.3">
                  <p:embed/>
                </p:oleObj>
              </mc:Choice>
              <mc:Fallback>
                <p:oleObj name="数式" r:id="rId15" imgW="1143000" imgH="215640" progId="Equation.3">
                  <p:embed/>
                  <p:pic>
                    <p:nvPicPr>
                      <p:cNvPr id="0" name="オブジェクト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6165304"/>
                        <a:ext cx="2286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4413212" y="6185182"/>
            <a:ext cx="181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: final node</a:t>
            </a:r>
          </a:p>
        </p:txBody>
      </p: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15701"/>
              </p:ext>
            </p:extLst>
          </p:nvPr>
        </p:nvGraphicFramePr>
        <p:xfrm>
          <a:off x="5681937" y="1526975"/>
          <a:ext cx="3306744" cy="163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9" name="数式" r:id="rId17" imgW="2361960" imgH="1168200" progId="Equation.3">
                  <p:embed/>
                </p:oleObj>
              </mc:Choice>
              <mc:Fallback>
                <p:oleObj name="数式" r:id="rId17" imgW="2361960" imgH="11682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937" y="1526975"/>
                        <a:ext cx="3306744" cy="1635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6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Earliest Times of the </a:t>
            </a:r>
            <a:r>
              <a:rPr lang="en-US" altLang="ja-JP" sz="4000" dirty="0" smtClean="0"/>
              <a:t>Production System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lang="en-US" altLang="ja-JP" dirty="0" smtClean="0"/>
              <a:t>Earliest times of the system with 3 machines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350458"/>
              </p:ext>
            </p:extLst>
          </p:nvPr>
        </p:nvGraphicFramePr>
        <p:xfrm>
          <a:off x="467544" y="1556792"/>
          <a:ext cx="5867136" cy="44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8" name="数式" r:id="rId3" imgW="2666880" imgH="203040" progId="Equation.3">
                  <p:embed/>
                </p:oleObj>
              </mc:Choice>
              <mc:Fallback>
                <p:oleObj name="数式" r:id="rId3" imgW="266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56792"/>
                        <a:ext cx="5867136" cy="44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896445"/>
              </p:ext>
            </p:extLst>
          </p:nvPr>
        </p:nvGraphicFramePr>
        <p:xfrm>
          <a:off x="539552" y="2060848"/>
          <a:ext cx="501808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9" name="数式" r:id="rId5" imgW="3136680" imgH="711000" progId="Equation.3">
                  <p:embed/>
                </p:oleObj>
              </mc:Choice>
              <mc:Fallback>
                <p:oleObj name="数式" r:id="rId5" imgW="3136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60848"/>
                        <a:ext cx="501808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408856"/>
              </p:ext>
            </p:extLst>
          </p:nvPr>
        </p:nvGraphicFramePr>
        <p:xfrm>
          <a:off x="395536" y="3861048"/>
          <a:ext cx="5196312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0" name="数式" r:id="rId7" imgW="2361960" imgH="228600" progId="Equation.3">
                  <p:embed/>
                </p:oleObj>
              </mc:Choice>
              <mc:Fallback>
                <p:oleObj name="数式" r:id="rId7" imgW="236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861048"/>
                        <a:ext cx="5196312" cy="502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オブジェクト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745197"/>
              </p:ext>
            </p:extLst>
          </p:nvPr>
        </p:nvGraphicFramePr>
        <p:xfrm>
          <a:off x="417296" y="4806633"/>
          <a:ext cx="7899120" cy="142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1" name="数式" r:id="rId9" imgW="3949560" imgH="711000" progId="Equation.3">
                  <p:embed/>
                </p:oleObj>
              </mc:Choice>
              <mc:Fallback>
                <p:oleObj name="数式" r:id="rId9" imgW="3949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96" y="4806633"/>
                        <a:ext cx="7899120" cy="142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グループ化 42"/>
          <p:cNvGrpSpPr/>
          <p:nvPr/>
        </p:nvGrpSpPr>
        <p:grpSpPr>
          <a:xfrm>
            <a:off x="5827208" y="2659272"/>
            <a:ext cx="3137280" cy="2137880"/>
            <a:chOff x="5867732" y="1196752"/>
            <a:chExt cx="3137280" cy="2137880"/>
          </a:xfrm>
        </p:grpSpPr>
        <p:sp>
          <p:nvSpPr>
            <p:cNvPr id="44" name="直方体 43"/>
            <p:cNvSpPr/>
            <p:nvPr/>
          </p:nvSpPr>
          <p:spPr>
            <a:xfrm>
              <a:off x="6000693" y="1660540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45" name="直方体 44"/>
            <p:cNvSpPr/>
            <p:nvPr/>
          </p:nvSpPr>
          <p:spPr>
            <a:xfrm>
              <a:off x="6000807" y="2668014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46" name="直方体 45"/>
            <p:cNvSpPr/>
            <p:nvPr/>
          </p:nvSpPr>
          <p:spPr>
            <a:xfrm>
              <a:off x="6687288" y="1436644"/>
              <a:ext cx="552372" cy="537350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1</a:t>
              </a:r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47" name="直方体 46"/>
            <p:cNvSpPr/>
            <p:nvPr/>
          </p:nvSpPr>
          <p:spPr>
            <a:xfrm>
              <a:off x="6687288" y="2421786"/>
              <a:ext cx="552372" cy="537350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2</a:t>
              </a:r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48" name="直方体 47"/>
            <p:cNvSpPr/>
            <p:nvPr/>
          </p:nvSpPr>
          <p:spPr>
            <a:xfrm>
              <a:off x="7097840" y="1660540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54" name="直方体 53"/>
            <p:cNvSpPr/>
            <p:nvPr/>
          </p:nvSpPr>
          <p:spPr>
            <a:xfrm>
              <a:off x="7097840" y="2645682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61" name="直方体 60"/>
            <p:cNvSpPr/>
            <p:nvPr/>
          </p:nvSpPr>
          <p:spPr>
            <a:xfrm>
              <a:off x="7784492" y="2399339"/>
              <a:ext cx="268675" cy="500053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62" name="直方体 61"/>
            <p:cNvSpPr/>
            <p:nvPr/>
          </p:nvSpPr>
          <p:spPr>
            <a:xfrm>
              <a:off x="7642672" y="2018888"/>
              <a:ext cx="552372" cy="537350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3</a:t>
              </a:r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63" name="直方体 62"/>
            <p:cNvSpPr/>
            <p:nvPr/>
          </p:nvSpPr>
          <p:spPr>
            <a:xfrm>
              <a:off x="7776895" y="1653058"/>
              <a:ext cx="268675" cy="500053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64" name="直方体 63"/>
            <p:cNvSpPr/>
            <p:nvPr/>
          </p:nvSpPr>
          <p:spPr>
            <a:xfrm>
              <a:off x="8060535" y="2228394"/>
              <a:ext cx="813508" cy="245654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65" name="直方体 64"/>
            <p:cNvSpPr/>
            <p:nvPr/>
          </p:nvSpPr>
          <p:spPr>
            <a:xfrm>
              <a:off x="6209449" y="1570982"/>
              <a:ext cx="295051" cy="206709"/>
            </a:xfrm>
            <a:prstGeom prst="cube">
              <a:avLst>
                <a:gd name="adj" fmla="val 39478"/>
              </a:avLst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66" name="直方体 65"/>
            <p:cNvSpPr/>
            <p:nvPr/>
          </p:nvSpPr>
          <p:spPr>
            <a:xfrm>
              <a:off x="6325182" y="2573196"/>
              <a:ext cx="295051" cy="206709"/>
            </a:xfrm>
            <a:prstGeom prst="cube">
              <a:avLst>
                <a:gd name="adj" fmla="val 39478"/>
              </a:avLst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67" name="直方体 66"/>
            <p:cNvSpPr/>
            <p:nvPr/>
          </p:nvSpPr>
          <p:spPr>
            <a:xfrm>
              <a:off x="8319763" y="2144512"/>
              <a:ext cx="295051" cy="206709"/>
            </a:xfrm>
            <a:prstGeom prst="cube">
              <a:avLst>
                <a:gd name="adj" fmla="val 39478"/>
              </a:avLst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8378199" y="2235876"/>
              <a:ext cx="103354" cy="10335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graphicFrame>
          <p:nvGraphicFramePr>
            <p:cNvPr id="69" name="オブジェクト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852087"/>
                </p:ext>
              </p:extLst>
            </p:nvPr>
          </p:nvGraphicFramePr>
          <p:xfrm>
            <a:off x="7236296" y="1196752"/>
            <a:ext cx="248472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72" name="数式" r:id="rId11" imgW="177480" imgH="241200" progId="Equation.3">
                    <p:embed/>
                  </p:oleObj>
                </mc:Choice>
                <mc:Fallback>
                  <p:oleObj name="数式" r:id="rId11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1196752"/>
                          <a:ext cx="248472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オブジェクト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5821786"/>
                </p:ext>
              </p:extLst>
            </p:nvPr>
          </p:nvGraphicFramePr>
          <p:xfrm>
            <a:off x="6809374" y="1963730"/>
            <a:ext cx="26661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73" name="数式" r:id="rId13" imgW="190440" imgH="241200" progId="Equation.3">
                    <p:embed/>
                  </p:oleObj>
                </mc:Choice>
                <mc:Fallback>
                  <p:oleObj name="数式" r:id="rId13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9374" y="1963730"/>
                          <a:ext cx="26661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オブジェクト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035429"/>
                </p:ext>
              </p:extLst>
            </p:nvPr>
          </p:nvGraphicFramePr>
          <p:xfrm>
            <a:off x="7236296" y="2179754"/>
            <a:ext cx="26661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74" name="数式" r:id="rId15" imgW="190440" imgH="241200" progId="Equation.3">
                    <p:embed/>
                  </p:oleObj>
                </mc:Choice>
                <mc:Fallback>
                  <p:oleObj name="数式" r:id="rId15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2179754"/>
                          <a:ext cx="26661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オブジェクト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6703439"/>
                </p:ext>
              </p:extLst>
            </p:nvPr>
          </p:nvGraphicFramePr>
          <p:xfrm>
            <a:off x="6804248" y="2996952"/>
            <a:ext cx="28425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75" name="数式" r:id="rId17" imgW="203040" imgH="241200" progId="Equation.3">
                    <p:embed/>
                  </p:oleObj>
                </mc:Choice>
                <mc:Fallback>
                  <p:oleObj name="数式" r:id="rId17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248" y="2996952"/>
                          <a:ext cx="28425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オブジェクト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1860600"/>
                </p:ext>
              </p:extLst>
            </p:nvPr>
          </p:nvGraphicFramePr>
          <p:xfrm>
            <a:off x="5867732" y="1365306"/>
            <a:ext cx="248472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76" name="数式" r:id="rId19" imgW="177480" imgH="241200" progId="Equation.3">
                    <p:embed/>
                  </p:oleObj>
                </mc:Choice>
                <mc:Fallback>
                  <p:oleObj name="数式" r:id="rId19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732" y="1365306"/>
                          <a:ext cx="248472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オブジェクト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7354683"/>
                </p:ext>
              </p:extLst>
            </p:nvPr>
          </p:nvGraphicFramePr>
          <p:xfrm>
            <a:off x="5870025" y="2373418"/>
            <a:ext cx="26661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77" name="数式" r:id="rId21" imgW="190440" imgH="241200" progId="Equation.3">
                    <p:embed/>
                  </p:oleObj>
                </mc:Choice>
                <mc:Fallback>
                  <p:oleObj name="数式" r:id="rId21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0025" y="2373418"/>
                          <a:ext cx="26661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オブジェクト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463232"/>
                </p:ext>
              </p:extLst>
            </p:nvPr>
          </p:nvGraphicFramePr>
          <p:xfrm>
            <a:off x="8809460" y="2019282"/>
            <a:ext cx="195552" cy="230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78" name="数式" r:id="rId23" imgW="139680" imgH="164880" progId="Equation.3">
                    <p:embed/>
                  </p:oleObj>
                </mc:Choice>
                <mc:Fallback>
                  <p:oleObj name="数式" r:id="rId23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9460" y="2019282"/>
                          <a:ext cx="195552" cy="230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オブジェクト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0050732"/>
                </p:ext>
              </p:extLst>
            </p:nvPr>
          </p:nvGraphicFramePr>
          <p:xfrm>
            <a:off x="8214674" y="1797354"/>
            <a:ext cx="26661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79" name="数式" r:id="rId25" imgW="190440" imgH="241200" progId="Equation.3">
                    <p:embed/>
                  </p:oleObj>
                </mc:Choice>
                <mc:Fallback>
                  <p:oleObj name="数式" r:id="rId25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674" y="1797354"/>
                          <a:ext cx="26661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オブジェクト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7529528"/>
                </p:ext>
              </p:extLst>
            </p:nvPr>
          </p:nvGraphicFramePr>
          <p:xfrm>
            <a:off x="7960573" y="2566382"/>
            <a:ext cx="284256" cy="33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80" name="数式" r:id="rId27" imgW="203040" imgH="241200" progId="Equation.3">
                    <p:embed/>
                  </p:oleObj>
                </mc:Choice>
                <mc:Fallback>
                  <p:oleObj name="数式" r:id="rId27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0573" y="2566382"/>
                          <a:ext cx="284256" cy="33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V 字形矢印 77"/>
            <p:cNvSpPr/>
            <p:nvPr/>
          </p:nvSpPr>
          <p:spPr>
            <a:xfrm>
              <a:off x="7284439" y="1793801"/>
              <a:ext cx="313419" cy="111935"/>
            </a:xfrm>
            <a:prstGeom prst="notchedRightArrow">
              <a:avLst/>
            </a:prstGeom>
            <a:ln w="635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79" name="V 字形矢印 78"/>
            <p:cNvSpPr/>
            <p:nvPr/>
          </p:nvSpPr>
          <p:spPr>
            <a:xfrm>
              <a:off x="7308304" y="2775064"/>
              <a:ext cx="313419" cy="111935"/>
            </a:xfrm>
            <a:prstGeom prst="notchedRightArrow">
              <a:avLst/>
            </a:prstGeom>
            <a:ln w="635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25319"/>
              </p:ext>
            </p:extLst>
          </p:nvPr>
        </p:nvGraphicFramePr>
        <p:xfrm>
          <a:off x="385835" y="4382011"/>
          <a:ext cx="2290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1" name="数式" r:id="rId29" imgW="1041120" imgH="203040" progId="Equation.3">
                  <p:embed/>
                </p:oleObj>
              </mc:Choice>
              <mc:Fallback>
                <p:oleObj name="数式" r:id="rId29" imgW="1041120" imgH="203040" progId="Equation.3">
                  <p:embed/>
                  <p:pic>
                    <p:nvPicPr>
                      <p:cNvPr id="0" name="オブジェクト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35" y="4382011"/>
                        <a:ext cx="2290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右矢印 79"/>
          <p:cNvSpPr/>
          <p:nvPr/>
        </p:nvSpPr>
        <p:spPr>
          <a:xfrm rot="5400000">
            <a:off x="2162132" y="3246580"/>
            <a:ext cx="499255" cy="57606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33328"/>
              </p:ext>
            </p:extLst>
          </p:nvPr>
        </p:nvGraphicFramePr>
        <p:xfrm>
          <a:off x="7161608" y="1556792"/>
          <a:ext cx="1802880" cy="3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2" name="数式" r:id="rId31" imgW="901440" imgH="177480" progId="Equation.3">
                  <p:embed/>
                </p:oleObj>
              </mc:Choice>
              <mc:Fallback>
                <p:oleObj name="数式" r:id="rId31" imgW="901440" imgH="177480" progId="Equation.3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608" y="1556792"/>
                        <a:ext cx="1802880" cy="35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59542"/>
              </p:ext>
            </p:extLst>
          </p:nvPr>
        </p:nvGraphicFramePr>
        <p:xfrm>
          <a:off x="7135640" y="2035740"/>
          <a:ext cx="139680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3" name="数式" r:id="rId33" imgW="698400" imgH="203040" progId="Equation.3">
                  <p:embed/>
                </p:oleObj>
              </mc:Choice>
              <mc:Fallback>
                <p:oleObj name="数式" r:id="rId33" imgW="698400" imgH="203040" progId="Equation.3">
                  <p:embed/>
                  <p:pic>
                    <p:nvPicPr>
                      <p:cNvPr id="0" name="オブジェクト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640" y="2035740"/>
                        <a:ext cx="139680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467544" y="6165304"/>
            <a:ext cx="4207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: earliest processing times between two nodes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16016" y="6165304"/>
            <a:ext cx="3725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: earliest processing times from the external inputs</a:t>
            </a:r>
          </a:p>
        </p:txBody>
      </p:sp>
    </p:spTree>
    <p:extLst>
      <p:ext uri="{BB962C8B-B14F-4D97-AF65-F5344CB8AC3E}">
        <p14:creationId xmlns:p14="http://schemas.microsoft.com/office/powerpoint/2010/main" val="31064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3923928" y="1600725"/>
            <a:ext cx="5040560" cy="1612252"/>
          </a:xfrm>
          <a:prstGeom prst="roundRect">
            <a:avLst>
              <a:gd name="adj" fmla="val 7190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Focusing on the Latest Time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kumimoji="1" lang="en-US" altLang="ja-JP" dirty="0" smtClean="0"/>
              <a:t>Latest node times of the four-activity project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37021"/>
              </p:ext>
            </p:extLst>
          </p:nvPr>
        </p:nvGraphicFramePr>
        <p:xfrm>
          <a:off x="346043" y="2597156"/>
          <a:ext cx="14620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1" name="数式" r:id="rId3" imgW="812520" imgH="228600" progId="Equation.3">
                  <p:embed/>
                </p:oleObj>
              </mc:Choice>
              <mc:Fallback>
                <p:oleObj name="数式" r:id="rId3" imgW="812520" imgH="228600" progId="Equation.3">
                  <p:embed/>
                  <p:pic>
                    <p:nvPicPr>
                      <p:cNvPr id="0" name="オブジェクト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43" y="2597156"/>
                        <a:ext cx="146208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43813"/>
              </p:ext>
            </p:extLst>
          </p:nvPr>
        </p:nvGraphicFramePr>
        <p:xfrm>
          <a:off x="360025" y="2238124"/>
          <a:ext cx="1279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2" name="数式" r:id="rId5" imgW="711000" imgH="228600" progId="Equation.3">
                  <p:embed/>
                </p:oleObj>
              </mc:Choice>
              <mc:Fallback>
                <p:oleObj name="数式" r:id="rId5" imgW="711000" imgH="228600" progId="Equation.3">
                  <p:embed/>
                  <p:pic>
                    <p:nvPicPr>
                      <p:cNvPr id="0" name="オブジェクト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25" y="2238124"/>
                        <a:ext cx="12795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68546"/>
              </p:ext>
            </p:extLst>
          </p:nvPr>
        </p:nvGraphicFramePr>
        <p:xfrm>
          <a:off x="334887" y="1854763"/>
          <a:ext cx="29718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3" name="数式" r:id="rId7" imgW="1650960" imgH="228600" progId="Equation.3">
                  <p:embed/>
                </p:oleObj>
              </mc:Choice>
              <mc:Fallback>
                <p:oleObj name="数式" r:id="rId7" imgW="1650960" imgH="228600" progId="Equation.3">
                  <p:embed/>
                  <p:pic>
                    <p:nvPicPr>
                      <p:cNvPr id="0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87" y="1854763"/>
                        <a:ext cx="29718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836497"/>
              </p:ext>
            </p:extLst>
          </p:nvPr>
        </p:nvGraphicFramePr>
        <p:xfrm>
          <a:off x="365666" y="1484784"/>
          <a:ext cx="1417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4" name="数式" r:id="rId9" imgW="787320" imgH="215640" progId="Equation.3">
                  <p:embed/>
                </p:oleObj>
              </mc:Choice>
              <mc:Fallback>
                <p:oleObj name="数式" r:id="rId9" imgW="787320" imgH="215640" progId="Equation.3">
                  <p:embed/>
                  <p:pic>
                    <p:nvPicPr>
                      <p:cNvPr id="0" name="オブジェクト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66" y="1484784"/>
                        <a:ext cx="1417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745134"/>
              </p:ext>
            </p:extLst>
          </p:nvPr>
        </p:nvGraphicFramePr>
        <p:xfrm>
          <a:off x="363284" y="2954761"/>
          <a:ext cx="7540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5" name="数式" r:id="rId11" imgW="419040" imgH="228600" progId="Equation.3">
                  <p:embed/>
                </p:oleObj>
              </mc:Choice>
              <mc:Fallback>
                <p:oleObj name="数式" r:id="rId11" imgW="419040" imgH="228600" progId="Equation.3">
                  <p:embed/>
                  <p:pic>
                    <p:nvPicPr>
                      <p:cNvPr id="0" name="オブジェクト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84" y="2954761"/>
                        <a:ext cx="7540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796695" y="3246075"/>
            <a:ext cx="263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A50021"/>
                </a:solidFill>
                <a:ea typeface="Arial Unicode MS" panose="020B0604020202020204" pitchFamily="50" charset="-128"/>
              </a:rPr>
              <a:t>'min' and '-' operators appear</a:t>
            </a:r>
            <a:endParaRPr kumimoji="1" lang="ja-JP" altLang="en-US" sz="2400" dirty="0">
              <a:solidFill>
                <a:srgbClr val="A50021"/>
              </a:solidFill>
              <a:ea typeface="Arial Unicode MS" panose="020B060402020202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1800000">
            <a:off x="1403648" y="3174067"/>
            <a:ext cx="360040" cy="3600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52177"/>
              </p:ext>
            </p:extLst>
          </p:nvPr>
        </p:nvGraphicFramePr>
        <p:xfrm>
          <a:off x="4716016" y="2526606"/>
          <a:ext cx="410686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6" name="数式" r:id="rId13" imgW="1866600" imgH="279360" progId="Equation.3">
                  <p:embed/>
                </p:oleObj>
              </mc:Choice>
              <mc:Fallback>
                <p:oleObj name="数式" r:id="rId13" imgW="1866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526606"/>
                        <a:ext cx="410686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515974"/>
              </p:ext>
            </p:extLst>
          </p:nvPr>
        </p:nvGraphicFramePr>
        <p:xfrm>
          <a:off x="323528" y="4404568"/>
          <a:ext cx="51308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7" name="数式" r:id="rId15" imgW="2565360" imgH="1168200" progId="Equation.3">
                  <p:embed/>
                </p:oleObj>
              </mc:Choice>
              <mc:Fallback>
                <p:oleObj name="数式" r:id="rId15" imgW="2565360" imgH="11682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404568"/>
                        <a:ext cx="5130800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219269"/>
              </p:ext>
            </p:extLst>
          </p:nvPr>
        </p:nvGraphicFramePr>
        <p:xfrm>
          <a:off x="4864996" y="3284984"/>
          <a:ext cx="4171500" cy="175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8" name="数式" r:id="rId17" imgW="2781000" imgH="1168200" progId="Equation.3">
                  <p:embed/>
                </p:oleObj>
              </mc:Choice>
              <mc:Fallback>
                <p:oleObj name="数式" r:id="rId17" imgW="2781000" imgH="1168200" progId="Equation.3">
                  <p:embed/>
                  <p:pic>
                    <p:nvPicPr>
                      <p:cNvPr id="0" name="オブジェクト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996" y="3284984"/>
                        <a:ext cx="4171500" cy="175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17255"/>
              </p:ext>
            </p:extLst>
          </p:nvPr>
        </p:nvGraphicFramePr>
        <p:xfrm>
          <a:off x="5551106" y="5249863"/>
          <a:ext cx="27717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9" name="数式" r:id="rId19" imgW="1155600" imgH="228600" progId="Equation.3">
                  <p:embed/>
                </p:oleObj>
              </mc:Choice>
              <mc:Fallback>
                <p:oleObj name="数式" r:id="rId19" imgW="1155600" imgH="228600" progId="Equation.3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106" y="5249863"/>
                        <a:ext cx="277177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301574"/>
              </p:ext>
            </p:extLst>
          </p:nvPr>
        </p:nvGraphicFramePr>
        <p:xfrm>
          <a:off x="5035872" y="1700808"/>
          <a:ext cx="378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60" name="数式" r:id="rId21" imgW="1892160" imgH="241200" progId="Equation.3">
                  <p:embed/>
                </p:oleObj>
              </mc:Choice>
              <mc:Fallback>
                <p:oleObj name="数式" r:id="rId21" imgW="1892160" imgH="241200" progId="Equation.3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872" y="1700808"/>
                        <a:ext cx="3784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3969917" y="1700808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Min.: 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93023" y="2132856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Pseudo division: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7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Solution of the Recursive Equation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966418"/>
          </a:xfrm>
        </p:spPr>
        <p:txBody>
          <a:bodyPr/>
          <a:lstStyle/>
          <a:p>
            <a:r>
              <a:rPr lang="en-US" altLang="ja-JP" dirty="0" smtClean="0"/>
              <a:t>Solve (a kind of) recursive linear equation</a:t>
            </a:r>
          </a:p>
          <a:p>
            <a:pPr lvl="1"/>
            <a:r>
              <a:rPr lang="en-US" altLang="ja-JP" dirty="0" smtClean="0"/>
              <a:t>Latest times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28677"/>
              </p:ext>
            </p:extLst>
          </p:nvPr>
        </p:nvGraphicFramePr>
        <p:xfrm>
          <a:off x="671513" y="1863105"/>
          <a:ext cx="2193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27" name="数式" r:id="rId3" imgW="914400" imgH="203040" progId="Equation.3">
                  <p:embed/>
                </p:oleObj>
              </mc:Choice>
              <mc:Fallback>
                <p:oleObj name="数式" r:id="rId3" imgW="914400" imgH="203040" progId="Equation.3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863105"/>
                        <a:ext cx="21939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61719"/>
              </p:ext>
            </p:extLst>
          </p:nvPr>
        </p:nvGraphicFramePr>
        <p:xfrm>
          <a:off x="5062289" y="1923430"/>
          <a:ext cx="21621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28" name="数式" r:id="rId5" imgW="901440" imgH="177480" progId="Equation.3">
                  <p:embed/>
                </p:oleObj>
              </mc:Choice>
              <mc:Fallback>
                <p:oleObj name="数式" r:id="rId5" imgW="901440" imgH="177480" progId="Equation.3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289" y="1923430"/>
                        <a:ext cx="21621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6173"/>
              </p:ext>
            </p:extLst>
          </p:nvPr>
        </p:nvGraphicFramePr>
        <p:xfrm>
          <a:off x="5055840" y="2708920"/>
          <a:ext cx="1676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29" name="数式" r:id="rId7" imgW="698400" imgH="203040" progId="Equation.3">
                  <p:embed/>
                </p:oleObj>
              </mc:Choice>
              <mc:Fallback>
                <p:oleObj name="数式" r:id="rId7" imgW="698400" imgH="203040" progId="Equation.3">
                  <p:embed/>
                  <p:pic>
                    <p:nvPicPr>
                      <p:cNvPr id="0" name="オブジェクト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840" y="2708920"/>
                        <a:ext cx="1676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970009"/>
              </p:ext>
            </p:extLst>
          </p:nvPr>
        </p:nvGraphicFramePr>
        <p:xfrm>
          <a:off x="683568" y="2727201"/>
          <a:ext cx="17668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30" name="数式" r:id="rId9" imgW="736560" imgH="203040" progId="Equation.3">
                  <p:embed/>
                </p:oleObj>
              </mc:Choice>
              <mc:Fallback>
                <p:oleObj name="数式" r:id="rId9" imgW="736560" imgH="20304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27201"/>
                        <a:ext cx="17668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63861"/>
              </p:ext>
            </p:extLst>
          </p:nvPr>
        </p:nvGraphicFramePr>
        <p:xfrm>
          <a:off x="395536" y="3573016"/>
          <a:ext cx="23780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31" name="数式" r:id="rId11" imgW="1320480" imgH="228600" progId="Equation.3">
                  <p:embed/>
                </p:oleObj>
              </mc:Choice>
              <mc:Fallback>
                <p:oleObj name="数式" r:id="rId11" imgW="1320480" imgH="228600" progId="Equation.3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73016"/>
                        <a:ext cx="23780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83902"/>
              </p:ext>
            </p:extLst>
          </p:nvPr>
        </p:nvGraphicFramePr>
        <p:xfrm>
          <a:off x="4716016" y="5669479"/>
          <a:ext cx="33607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32" name="数式" r:id="rId13" imgW="1866600" imgH="228600" progId="Equation.3">
                  <p:embed/>
                </p:oleObj>
              </mc:Choice>
              <mc:Fallback>
                <p:oleObj name="数式" r:id="rId13" imgW="1866600" imgH="228600" progId="Equation.3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669479"/>
                        <a:ext cx="33607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テキスト ボックス 41"/>
          <p:cNvSpPr txBox="1"/>
          <p:nvPr/>
        </p:nvSpPr>
        <p:spPr>
          <a:xfrm>
            <a:off x="4031027" y="1484784"/>
            <a:ext cx="258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Cf. Earliest times</a:t>
            </a:r>
          </a:p>
        </p:txBody>
      </p:sp>
      <p:sp>
        <p:nvSpPr>
          <p:cNvPr id="43" name="右矢印 42"/>
          <p:cNvSpPr/>
          <p:nvPr/>
        </p:nvSpPr>
        <p:spPr>
          <a:xfrm rot="5400000">
            <a:off x="1015481" y="2405135"/>
            <a:ext cx="312034" cy="3600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237051"/>
              </p:ext>
            </p:extLst>
          </p:nvPr>
        </p:nvGraphicFramePr>
        <p:xfrm>
          <a:off x="678000" y="3376613"/>
          <a:ext cx="69056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33" name="数式" r:id="rId15" imgW="3835080" imgH="1143000" progId="Equation.3">
                  <p:embed/>
                </p:oleObj>
              </mc:Choice>
              <mc:Fallback>
                <p:oleObj name="数式" r:id="rId15" imgW="3835080" imgH="1143000" progId="Equation.3">
                  <p:embed/>
                  <p:pic>
                    <p:nvPicPr>
                      <p:cNvPr id="0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00" y="3376613"/>
                        <a:ext cx="69056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右矢印 45"/>
          <p:cNvSpPr/>
          <p:nvPr/>
        </p:nvSpPr>
        <p:spPr>
          <a:xfrm rot="5400000">
            <a:off x="5460099" y="2396885"/>
            <a:ext cx="312034" cy="3600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467544" y="4895456"/>
            <a:ext cx="3461866" cy="1629888"/>
            <a:chOff x="436232" y="4565564"/>
            <a:chExt cx="3703720" cy="1743756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436232" y="4565564"/>
              <a:ext cx="3703720" cy="1743756"/>
              <a:chOff x="323528" y="4277532"/>
              <a:chExt cx="3703720" cy="1743756"/>
            </a:xfrm>
          </p:grpSpPr>
          <p:sp>
            <p:nvSpPr>
              <p:cNvPr id="51" name="円/楕円 50"/>
              <p:cNvSpPr/>
              <p:nvPr/>
            </p:nvSpPr>
            <p:spPr>
              <a:xfrm>
                <a:off x="323528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1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1356834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2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246342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4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1356834" y="553758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3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354354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5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56" name="直線矢印コネクタ 55"/>
              <p:cNvCxnSpPr>
                <a:stCxn id="52" idx="4"/>
                <a:endCxn id="54" idx="0"/>
              </p:cNvCxnSpPr>
              <p:nvPr/>
            </p:nvCxnSpPr>
            <p:spPr>
              <a:xfrm>
                <a:off x="1598688" y="4941168"/>
                <a:ext cx="0" cy="596412"/>
              </a:xfrm>
              <a:prstGeom prst="straightConnector1">
                <a:avLst/>
              </a:prstGeom>
              <a:ln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7" name="テキスト ボックス 56"/>
              <p:cNvSpPr txBox="1"/>
              <p:nvPr/>
            </p:nvSpPr>
            <p:spPr>
              <a:xfrm>
                <a:off x="1217050" y="4994667"/>
                <a:ext cx="790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   </a:t>
                </a: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900923" y="4282076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59" name="直線矢印コネクタ 58"/>
              <p:cNvCxnSpPr>
                <a:stCxn id="52" idx="6"/>
                <a:endCxn id="53" idx="2"/>
              </p:cNvCxnSpPr>
              <p:nvPr/>
            </p:nvCxnSpPr>
            <p:spPr>
              <a:xfrm>
                <a:off x="1840542" y="4699314"/>
                <a:ext cx="622878" cy="0"/>
              </a:xfrm>
              <a:prstGeom prst="straightConnector1">
                <a:avLst/>
              </a:prstGeom>
              <a:ln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>
                <a:stCxn id="53" idx="6"/>
                <a:endCxn id="55" idx="2"/>
              </p:cNvCxnSpPr>
              <p:nvPr/>
            </p:nvCxnSpPr>
            <p:spPr>
              <a:xfrm>
                <a:off x="2947128" y="4699314"/>
                <a:ext cx="596412" cy="0"/>
              </a:xfrm>
              <a:prstGeom prst="straightConnector1">
                <a:avLst/>
              </a:prstGeom>
              <a:ln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/>
              <p:cNvCxnSpPr>
                <a:stCxn id="54" idx="7"/>
                <a:endCxn id="53" idx="3"/>
              </p:cNvCxnSpPr>
              <p:nvPr/>
            </p:nvCxnSpPr>
            <p:spPr>
              <a:xfrm flipV="1">
                <a:off x="1769705" y="4870331"/>
                <a:ext cx="764552" cy="738086"/>
              </a:xfrm>
              <a:prstGeom prst="straightConnector1">
                <a:avLst/>
              </a:prstGeom>
              <a:ln>
                <a:prstDash val="sysDot"/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/>
              <p:cNvCxnSpPr>
                <a:stCxn id="51" idx="6"/>
                <a:endCxn id="52" idx="2"/>
              </p:cNvCxnSpPr>
              <p:nvPr/>
            </p:nvCxnSpPr>
            <p:spPr>
              <a:xfrm>
                <a:off x="807236" y="4699314"/>
                <a:ext cx="549598" cy="0"/>
              </a:xfrm>
              <a:prstGeom prst="straightConnector1">
                <a:avLst/>
              </a:prstGeom>
              <a:ln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3" name="テキスト ボックス 62"/>
              <p:cNvSpPr txBox="1"/>
              <p:nvPr/>
            </p:nvSpPr>
            <p:spPr>
              <a:xfrm>
                <a:off x="1931824" y="4277532"/>
                <a:ext cx="42671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068238" y="4289564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9" name="オブジェクト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9894325"/>
                </p:ext>
              </p:extLst>
            </p:nvPr>
          </p:nvGraphicFramePr>
          <p:xfrm>
            <a:off x="569237" y="5344838"/>
            <a:ext cx="2286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834" name="数式" r:id="rId17" imgW="126720" imgH="139680" progId="Equation.3">
                    <p:embed/>
                  </p:oleObj>
                </mc:Choice>
                <mc:Fallback>
                  <p:oleObj name="数式" r:id="rId17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237" y="5344838"/>
                          <a:ext cx="228600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オブジェクト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180711"/>
                </p:ext>
              </p:extLst>
            </p:nvPr>
          </p:nvGraphicFramePr>
          <p:xfrm>
            <a:off x="3772685" y="5323206"/>
            <a:ext cx="250825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835" name="数式" r:id="rId19" imgW="139680" imgH="164880" progId="Equation.3">
                    <p:embed/>
                  </p:oleObj>
                </mc:Choice>
                <mc:Fallback>
                  <p:oleObj name="数式" r:id="rId19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685" y="5323206"/>
                          <a:ext cx="250825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テキスト ボックス 64"/>
          <p:cNvSpPr txBox="1"/>
          <p:nvPr/>
        </p:nvSpPr>
        <p:spPr>
          <a:xfrm>
            <a:off x="7560840" y="4737338"/>
            <a:ext cx="15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: the same as p.5</a:t>
            </a:r>
          </a:p>
        </p:txBody>
      </p:sp>
    </p:spTree>
    <p:extLst>
      <p:ext uri="{BB962C8B-B14F-4D97-AF65-F5344CB8AC3E}">
        <p14:creationId xmlns:p14="http://schemas.microsoft.com/office/powerpoint/2010/main" val="12798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784976" cy="1296144"/>
          </a:xfrm>
        </p:spPr>
        <p:txBody>
          <a:bodyPr/>
          <a:lstStyle/>
          <a:p>
            <a:r>
              <a:rPr kumimoji="1" lang="en-US" altLang="ja-JP" dirty="0" smtClean="0"/>
              <a:t>Part II. Relevant Topics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CBF14F85-A994-48A2-9419-7B6980C315A3}" type="slidenum">
              <a:rPr kumimoji="0" lang="ja-JP" altLang="en-US" smtClean="0"/>
              <a:pPr eaLnBrk="1" latinLnBrk="0" hangingPunct="1"/>
              <a:t>17</a:t>
            </a:fld>
            <a:endParaRPr kumimoji="0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09" y="-5938"/>
            <a:ext cx="3576265" cy="44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Relevant </a:t>
            </a:r>
            <a:r>
              <a:rPr lang="en-US" altLang="ja-JP" dirty="0" smtClean="0"/>
              <a:t>Fields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50668"/>
          </a:xfrm>
        </p:spPr>
        <p:txBody>
          <a:bodyPr/>
          <a:lstStyle/>
          <a:p>
            <a:r>
              <a:rPr lang="en-US" altLang="ja-JP" dirty="0"/>
              <a:t>Modern control theory</a:t>
            </a:r>
          </a:p>
          <a:p>
            <a:pPr lvl="1"/>
            <a:r>
              <a:rPr lang="en-US" altLang="ja-JP" dirty="0"/>
              <a:t>State monitoring and control of systems</a:t>
            </a:r>
          </a:p>
          <a:p>
            <a:pPr lvl="2"/>
            <a:r>
              <a:rPr lang="en-US" altLang="ja-JP" dirty="0"/>
              <a:t>Control input: start time of </a:t>
            </a:r>
            <a:r>
              <a:rPr lang="en-US" altLang="ja-JP" dirty="0" smtClean="0"/>
              <a:t>a job </a:t>
            </a:r>
            <a:endParaRPr lang="en-US" altLang="ja-JP" dirty="0"/>
          </a:p>
          <a:p>
            <a:pPr lvl="2"/>
            <a:r>
              <a:rPr lang="en-US" altLang="ja-JP" dirty="0"/>
              <a:t>Control output: end time of </a:t>
            </a:r>
            <a:r>
              <a:rPr lang="en-US" altLang="ja-JP" dirty="0" smtClean="0"/>
              <a:t>a job</a:t>
            </a:r>
            <a:endParaRPr lang="en-US" altLang="ja-JP" dirty="0"/>
          </a:p>
          <a:p>
            <a:pPr lvl="2"/>
            <a:r>
              <a:rPr lang="en-US" altLang="ja-JP" dirty="0"/>
              <a:t>State variable: event occurrence time</a:t>
            </a:r>
          </a:p>
          <a:p>
            <a:pPr lvl="2"/>
            <a:r>
              <a:rPr lang="en-US" altLang="ja-JP" dirty="0"/>
              <a:t>System parameter: duration time</a:t>
            </a:r>
            <a:endParaRPr lang="ja-JP" altLang="en-US" dirty="0"/>
          </a:p>
          <a:p>
            <a:r>
              <a:rPr lang="en-US" altLang="ja-JP" dirty="0" smtClean="0"/>
              <a:t>Petri </a:t>
            </a:r>
            <a:r>
              <a:rPr lang="en-US" altLang="ja-JP" dirty="0"/>
              <a:t>net</a:t>
            </a:r>
          </a:p>
          <a:p>
            <a:pPr lvl="1"/>
            <a:r>
              <a:rPr lang="en-US" altLang="ja-JP" dirty="0" smtClean="0"/>
              <a:t>Representation of the behavior of event-driven systems</a:t>
            </a:r>
          </a:p>
          <a:p>
            <a:pPr lvl="2"/>
            <a:r>
              <a:rPr lang="en-US" altLang="ja-JP" dirty="0" smtClean="0"/>
              <a:t>Structure: synchronization, </a:t>
            </a:r>
            <a:r>
              <a:rPr lang="en-US" altLang="ja-JP" dirty="0"/>
              <a:t>parallel processing, etc.</a:t>
            </a:r>
          </a:p>
          <a:p>
            <a:pPr lvl="2"/>
            <a:r>
              <a:rPr lang="en-US" altLang="ja-JP" dirty="0"/>
              <a:t>Place: </a:t>
            </a:r>
            <a:r>
              <a:rPr lang="en-US" altLang="ja-JP" dirty="0" smtClean="0"/>
              <a:t>conditions for </a:t>
            </a:r>
            <a:r>
              <a:rPr lang="en-US" altLang="ja-JP" dirty="0"/>
              <a:t>event occurrence (non-concurrency, capacity)</a:t>
            </a:r>
          </a:p>
          <a:p>
            <a:pPr lvl="2"/>
            <a:r>
              <a:rPr lang="en-US" altLang="ja-JP" dirty="0"/>
              <a:t>Transition: event occurrence, </a:t>
            </a:r>
            <a:r>
              <a:rPr lang="en-US" altLang="ja-JP" dirty="0" smtClean="0"/>
              <a:t>start/completion </a:t>
            </a:r>
            <a:r>
              <a:rPr lang="en-US" altLang="ja-JP" dirty="0"/>
              <a:t>of an event </a:t>
            </a:r>
          </a:p>
          <a:p>
            <a:pPr lvl="2"/>
            <a:r>
              <a:rPr lang="en-US" altLang="ja-JP" dirty="0" smtClean="0"/>
              <a:t>Arc</a:t>
            </a:r>
            <a:r>
              <a:rPr lang="en-US" altLang="ja-JP" dirty="0"/>
              <a:t>: precedence </a:t>
            </a:r>
            <a:r>
              <a:rPr lang="en-US" altLang="ja-JP" dirty="0" smtClean="0"/>
              <a:t>constraint, sequence </a:t>
            </a:r>
            <a:r>
              <a:rPr lang="en-US" altLang="ja-JP" dirty="0"/>
              <a:t>of events</a:t>
            </a:r>
          </a:p>
          <a:p>
            <a:pPr lvl="2"/>
            <a:r>
              <a:rPr lang="en-US" altLang="ja-JP" dirty="0" smtClean="0"/>
              <a:t>Marking</a:t>
            </a:r>
            <a:r>
              <a:rPr lang="en-US" altLang="ja-JP" dirty="0"/>
              <a:t>: </a:t>
            </a:r>
            <a:r>
              <a:rPr lang="en-US" altLang="ja-JP" dirty="0" smtClean="0"/>
              <a:t>system’s state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2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Outline of Today's Tutorial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029069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ja-JP" dirty="0" smtClean="0"/>
              <a:t>Part I. Introduction</a:t>
            </a:r>
          </a:p>
          <a:p>
            <a:pPr lvl="1">
              <a:defRPr/>
            </a:pPr>
            <a:r>
              <a:rPr lang="en-US" altLang="ja-JP" dirty="0"/>
              <a:t>Why max-plus algebra?</a:t>
            </a:r>
          </a:p>
          <a:p>
            <a:pPr lvl="1">
              <a:defRPr/>
            </a:pPr>
            <a:r>
              <a:rPr lang="en-US" altLang="ja-JP" dirty="0" smtClean="0"/>
              <a:t>What is max-plus algebra?</a:t>
            </a:r>
          </a:p>
          <a:p>
            <a:pPr lvl="1">
              <a:defRPr/>
            </a:pPr>
            <a:r>
              <a:rPr lang="en-US" altLang="ja-JP" dirty="0" smtClean="0"/>
              <a:t>How to use?</a:t>
            </a:r>
          </a:p>
          <a:p>
            <a:pPr marL="0" indent="0">
              <a:buNone/>
              <a:defRPr/>
            </a:pPr>
            <a:r>
              <a:rPr kumimoji="1" lang="en-US" altLang="ja-JP" dirty="0" smtClean="0"/>
              <a:t>Part II. </a:t>
            </a:r>
            <a:r>
              <a:rPr lang="en-US" altLang="ja-JP" dirty="0" smtClean="0"/>
              <a:t>Relevant Topics</a:t>
            </a:r>
            <a:endParaRPr kumimoji="1" lang="en-US" altLang="ja-JP" dirty="0" smtClean="0"/>
          </a:p>
          <a:p>
            <a:pPr lvl="1">
              <a:defRPr/>
            </a:pPr>
            <a:r>
              <a:rPr lang="en-US" altLang="ja-JP" dirty="0" smtClean="0"/>
              <a:t>Where </a:t>
            </a:r>
            <a:r>
              <a:rPr lang="en-US" altLang="ja-JP" dirty="0"/>
              <a:t>is max-plus algebra?</a:t>
            </a:r>
          </a:p>
          <a:p>
            <a:pPr lvl="1">
              <a:defRPr/>
            </a:pPr>
            <a:r>
              <a:rPr lang="en-US" altLang="ja-JP" dirty="0" smtClean="0"/>
              <a:t>Relevance with close fields</a:t>
            </a:r>
          </a:p>
          <a:p>
            <a:pPr lvl="2">
              <a:defRPr/>
            </a:pPr>
            <a:r>
              <a:rPr lang="en-US" altLang="ja-JP" dirty="0" smtClean="0"/>
              <a:t>Control theory, graph theory, discrete mathematics</a:t>
            </a:r>
          </a:p>
          <a:p>
            <a:pPr marL="0" indent="0">
              <a:buNone/>
              <a:defRPr/>
            </a:pPr>
            <a:r>
              <a:rPr kumimoji="1" lang="en-US" altLang="ja-JP" dirty="0" smtClean="0"/>
              <a:t>Part III. </a:t>
            </a:r>
            <a:r>
              <a:rPr lang="en-US" altLang="ja-JP" dirty="0"/>
              <a:t>Miscellaneous </a:t>
            </a:r>
            <a:r>
              <a:rPr lang="en-US" altLang="ja-JP" dirty="0" smtClean="0"/>
              <a:t>Topics &amp; </a:t>
            </a:r>
            <a:r>
              <a:rPr lang="en-US" altLang="ja-JP" dirty="0"/>
              <a:t>Recent </a:t>
            </a:r>
            <a:r>
              <a:rPr lang="en-US" altLang="ja-JP" dirty="0" smtClean="0"/>
              <a:t>Advances</a:t>
            </a:r>
            <a:endParaRPr kumimoji="1" lang="en-US" altLang="ja-JP" dirty="0" smtClean="0"/>
          </a:p>
          <a:p>
            <a:pPr lvl="1">
              <a:defRPr/>
            </a:pPr>
            <a:r>
              <a:rPr lang="en-US" altLang="ja-JP" dirty="0" smtClean="0"/>
              <a:t>Extensions to wider classes</a:t>
            </a:r>
          </a:p>
          <a:p>
            <a:pPr lvl="1">
              <a:defRPr/>
            </a:pPr>
            <a:r>
              <a:rPr lang="en-US" altLang="ja-JP" dirty="0" smtClean="0"/>
              <a:t>Extension stochastic systems</a:t>
            </a:r>
            <a:endParaRPr kumimoji="1" lang="en-US" altLang="ja-JP" dirty="0" smtClean="0"/>
          </a:p>
        </p:txBody>
      </p:sp>
      <p:sp>
        <p:nvSpPr>
          <p:cNvPr id="9219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1C2B6-B6D8-460D-8987-30C35F7F15AF}" type="slidenum">
              <a:rPr lang="en-US" altLang="ja-JP"/>
              <a:pPr>
                <a:defRPr/>
              </a:pPr>
              <a:t>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Relevance with Modern Control Theory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lang="en-US" altLang="ja-JP" dirty="0" smtClean="0"/>
              <a:t>Earliest schedule for the 3-machine production system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179512" y="3284984"/>
            <a:ext cx="5040560" cy="1419743"/>
          </a:xfrm>
          <a:prstGeom prst="roundRect">
            <a:avLst>
              <a:gd name="adj" fmla="val 7190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 rot="5400000">
            <a:off x="1511660" y="2600908"/>
            <a:ext cx="468052" cy="5400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676920"/>
              </p:ext>
            </p:extLst>
          </p:nvPr>
        </p:nvGraphicFramePr>
        <p:xfrm>
          <a:off x="5886325" y="3624607"/>
          <a:ext cx="30781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39" name="数式" r:id="rId3" imgW="1282680" imgH="203040" progId="Equation.3">
                  <p:embed/>
                </p:oleObj>
              </mc:Choice>
              <mc:Fallback>
                <p:oleObj name="数式" r:id="rId3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325" y="3624607"/>
                        <a:ext cx="30781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92238"/>
              </p:ext>
            </p:extLst>
          </p:nvPr>
        </p:nvGraphicFramePr>
        <p:xfrm>
          <a:off x="5891038" y="4073349"/>
          <a:ext cx="18891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40" name="数式" r:id="rId5" imgW="787320" imgH="203040" progId="Equation.3">
                  <p:embed/>
                </p:oleObj>
              </mc:Choice>
              <mc:Fallback>
                <p:oleObj name="数式" r:id="rId5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038" y="4073349"/>
                        <a:ext cx="18891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296097"/>
              </p:ext>
            </p:extLst>
          </p:nvPr>
        </p:nvGraphicFramePr>
        <p:xfrm>
          <a:off x="318095" y="4145357"/>
          <a:ext cx="25003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41" name="数式" r:id="rId7" imgW="1041120" imgH="203040" progId="Equation.3">
                  <p:embed/>
                </p:oleObj>
              </mc:Choice>
              <mc:Fallback>
                <p:oleObj name="数式" r:id="rId7" imgW="1041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95" y="4145357"/>
                        <a:ext cx="250031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367638" y="3866635"/>
            <a:ext cx="53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Cf.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83185"/>
              </p:ext>
            </p:extLst>
          </p:nvPr>
        </p:nvGraphicFramePr>
        <p:xfrm>
          <a:off x="298128" y="3517701"/>
          <a:ext cx="46339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42" name="数式" r:id="rId9" imgW="1930320" imgH="203040" progId="Equation.3">
                  <p:embed/>
                </p:oleObj>
              </mc:Choice>
              <mc:Fallback>
                <p:oleObj name="数式" r:id="rId9" imgW="1930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28" y="3517701"/>
                        <a:ext cx="463391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403313" y="2812866"/>
            <a:ext cx="3212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Generalized representation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5496" y="4973570"/>
            <a:ext cx="9108504" cy="13357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kumimoji="1" sz="28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1pPr>
            <a:lvl2pPr marL="357188" indent="-1793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kumimoji="1" sz="2400" kern="12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2pPr>
            <a:lvl3pPr marL="62388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3pPr>
            <a:lvl4pPr marL="892175" indent="-2682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4pPr>
            <a:lvl5pPr marL="1081088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ja-JP" dirty="0"/>
              <a:t>Same form as the state-space representation</a:t>
            </a:r>
          </a:p>
          <a:p>
            <a:pPr lvl="1" fontAlgn="auto">
              <a:spcAft>
                <a:spcPts val="0"/>
              </a:spcAft>
            </a:pPr>
            <a:r>
              <a:rPr lang="en-US" altLang="ja-JP" dirty="0"/>
              <a:t>Some methods in modern control theory can be applied</a:t>
            </a:r>
          </a:p>
          <a:p>
            <a:pPr lvl="2" fontAlgn="auto">
              <a:spcAft>
                <a:spcPts val="0"/>
              </a:spcAft>
            </a:pPr>
            <a:r>
              <a:rPr lang="en-US" altLang="ja-JP" dirty="0"/>
              <a:t>Internal model control, model predictive control, adaptive control, etc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58050"/>
              </p:ext>
            </p:extLst>
          </p:nvPr>
        </p:nvGraphicFramePr>
        <p:xfrm>
          <a:off x="539552" y="1556792"/>
          <a:ext cx="5668704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43" name="数式" r:id="rId11" imgW="2361960" imgH="228600" progId="Equation.3">
                  <p:embed/>
                </p:oleObj>
              </mc:Choice>
              <mc:Fallback>
                <p:oleObj name="数式" r:id="rId11" imgW="2361960" imgH="228600" progId="Equation.3">
                  <p:embed/>
                  <p:pic>
                    <p:nvPicPr>
                      <p:cNvPr id="0" name="オブジェクト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5668704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376646"/>
              </p:ext>
            </p:extLst>
          </p:nvPr>
        </p:nvGraphicFramePr>
        <p:xfrm>
          <a:off x="539552" y="2083013"/>
          <a:ext cx="25003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44" name="数式" r:id="rId13" imgW="1041120" imgH="203040" progId="Equation.3">
                  <p:embed/>
                </p:oleObj>
              </mc:Choice>
              <mc:Fallback>
                <p:oleObj name="数式" r:id="rId13" imgW="1041120" imgH="20304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83013"/>
                        <a:ext cx="250031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5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Relevance with Petri net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1409617"/>
          </a:xfrm>
        </p:spPr>
        <p:txBody>
          <a:bodyPr/>
          <a:lstStyle/>
          <a:p>
            <a:r>
              <a:rPr lang="en-US" altLang="ja-JP" dirty="0"/>
              <a:t>Behavior of TEGs: expressed by an MPL form</a:t>
            </a:r>
          </a:p>
          <a:p>
            <a:pPr lvl="1"/>
            <a:r>
              <a:rPr lang="en-US" altLang="ja-JP" dirty="0"/>
              <a:t>TEG: Timed Event Graph</a:t>
            </a:r>
          </a:p>
          <a:p>
            <a:pPr lvl="1"/>
            <a:r>
              <a:rPr lang="en-US" altLang="ja-JP" dirty="0" smtClean="0"/>
              <a:t>All places have one </a:t>
            </a:r>
            <a:r>
              <a:rPr lang="en-US" altLang="ja-JP" dirty="0"/>
              <a:t>input and one output </a:t>
            </a:r>
            <a:r>
              <a:rPr lang="en-US" altLang="ja-JP" dirty="0" smtClean="0"/>
              <a:t>transitions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p:sp>
        <p:nvSpPr>
          <p:cNvPr id="6" name="直方体 5"/>
          <p:cNvSpPr/>
          <p:nvPr/>
        </p:nvSpPr>
        <p:spPr>
          <a:xfrm>
            <a:off x="371927" y="2976307"/>
            <a:ext cx="1082308" cy="326823"/>
          </a:xfrm>
          <a:prstGeom prst="cube">
            <a:avLst>
              <a:gd name="adj" fmla="val 5264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7" name="直方体 6"/>
          <p:cNvSpPr/>
          <p:nvPr/>
        </p:nvSpPr>
        <p:spPr>
          <a:xfrm>
            <a:off x="372079" y="4316672"/>
            <a:ext cx="1082308" cy="326823"/>
          </a:xfrm>
          <a:prstGeom prst="cube">
            <a:avLst>
              <a:gd name="adj" fmla="val 5264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8" name="直方体 7"/>
          <p:cNvSpPr/>
          <p:nvPr/>
        </p:nvSpPr>
        <p:spPr>
          <a:xfrm>
            <a:off x="1285388" y="2678430"/>
            <a:ext cx="734887" cy="714902"/>
          </a:xfrm>
          <a:prstGeom prst="cube">
            <a:avLst/>
          </a:prstGeom>
          <a:solidFill>
            <a:srgbClr val="6666FF"/>
          </a:solidFill>
          <a:ln w="63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M1</a:t>
            </a:r>
            <a:endParaRPr kumimoji="1"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9" name="直方体 8"/>
          <p:cNvSpPr/>
          <p:nvPr/>
        </p:nvSpPr>
        <p:spPr>
          <a:xfrm>
            <a:off x="1285388" y="3989085"/>
            <a:ext cx="734887" cy="714902"/>
          </a:xfrm>
          <a:prstGeom prst="cube">
            <a:avLst/>
          </a:prstGeom>
          <a:solidFill>
            <a:srgbClr val="6666FF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M2</a:t>
            </a:r>
            <a:endParaRPr kumimoji="1"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0" name="直方体 9"/>
          <p:cNvSpPr/>
          <p:nvPr/>
        </p:nvSpPr>
        <p:spPr>
          <a:xfrm>
            <a:off x="1831595" y="2976307"/>
            <a:ext cx="1082308" cy="326823"/>
          </a:xfrm>
          <a:prstGeom prst="cube">
            <a:avLst>
              <a:gd name="adj" fmla="val 5264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1" name="直方体 10"/>
          <p:cNvSpPr/>
          <p:nvPr/>
        </p:nvSpPr>
        <p:spPr>
          <a:xfrm>
            <a:off x="1831595" y="4286960"/>
            <a:ext cx="1082308" cy="326823"/>
          </a:xfrm>
          <a:prstGeom prst="cube">
            <a:avLst>
              <a:gd name="adj" fmla="val 5264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2" name="直方体 11"/>
          <p:cNvSpPr/>
          <p:nvPr/>
        </p:nvSpPr>
        <p:spPr>
          <a:xfrm>
            <a:off x="2745133" y="3959221"/>
            <a:ext cx="357451" cy="665282"/>
          </a:xfrm>
          <a:prstGeom prst="cube">
            <a:avLst>
              <a:gd name="adj" fmla="val 5264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3" name="直方体 12"/>
          <p:cNvSpPr/>
          <p:nvPr/>
        </p:nvSpPr>
        <p:spPr>
          <a:xfrm>
            <a:off x="2556452" y="3453061"/>
            <a:ext cx="734887" cy="714902"/>
          </a:xfrm>
          <a:prstGeom prst="cube">
            <a:avLst/>
          </a:prstGeom>
          <a:solidFill>
            <a:srgbClr val="6666FF"/>
          </a:solidFill>
          <a:ln w="63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M3</a:t>
            </a:r>
            <a:endParaRPr kumimoji="1"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4" name="直方体 13"/>
          <p:cNvSpPr/>
          <p:nvPr/>
        </p:nvSpPr>
        <p:spPr>
          <a:xfrm>
            <a:off x="2735025" y="2966352"/>
            <a:ext cx="357451" cy="665282"/>
          </a:xfrm>
          <a:prstGeom prst="cube">
            <a:avLst>
              <a:gd name="adj" fmla="val 5264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5" name="直方体 14"/>
          <p:cNvSpPr/>
          <p:nvPr/>
        </p:nvSpPr>
        <p:spPr>
          <a:xfrm>
            <a:off x="3112385" y="3731792"/>
            <a:ext cx="1082308" cy="326823"/>
          </a:xfrm>
          <a:prstGeom prst="cube">
            <a:avLst>
              <a:gd name="adj" fmla="val 5264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6" name="直方体 15"/>
          <p:cNvSpPr/>
          <p:nvPr/>
        </p:nvSpPr>
        <p:spPr>
          <a:xfrm>
            <a:off x="649660" y="2857157"/>
            <a:ext cx="392542" cy="275010"/>
          </a:xfrm>
          <a:prstGeom prst="cube">
            <a:avLst>
              <a:gd name="adj" fmla="val 39478"/>
            </a:avLst>
          </a:prstGeom>
          <a:solidFill>
            <a:schemeClr val="accent4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7" name="直方体 16"/>
          <p:cNvSpPr/>
          <p:nvPr/>
        </p:nvSpPr>
        <p:spPr>
          <a:xfrm>
            <a:off x="803634" y="4190524"/>
            <a:ext cx="392542" cy="275010"/>
          </a:xfrm>
          <a:prstGeom prst="cube">
            <a:avLst>
              <a:gd name="adj" fmla="val 39478"/>
            </a:avLst>
          </a:prstGeom>
          <a:solidFill>
            <a:schemeClr val="accent4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8" name="直方体 17"/>
          <p:cNvSpPr/>
          <p:nvPr/>
        </p:nvSpPr>
        <p:spPr>
          <a:xfrm>
            <a:off x="3457268" y="3620194"/>
            <a:ext cx="392542" cy="275010"/>
          </a:xfrm>
          <a:prstGeom prst="cube">
            <a:avLst>
              <a:gd name="adj" fmla="val 39478"/>
            </a:avLst>
          </a:prstGeom>
          <a:solidFill>
            <a:schemeClr val="accent4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535013" y="3741747"/>
            <a:ext cx="137505" cy="13750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68093"/>
              </p:ext>
            </p:extLst>
          </p:nvPr>
        </p:nvGraphicFramePr>
        <p:xfrm>
          <a:off x="2007131" y="2359271"/>
          <a:ext cx="284234" cy="38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0" name="数式" r:id="rId3" imgW="177646" imgH="241091" progId="Equation.3">
                  <p:embed/>
                </p:oleObj>
              </mc:Choice>
              <mc:Fallback>
                <p:oleObj name="数式" r:id="rId3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131" y="2359271"/>
                        <a:ext cx="284234" cy="385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08221"/>
              </p:ext>
            </p:extLst>
          </p:nvPr>
        </p:nvGraphicFramePr>
        <p:xfrm>
          <a:off x="1447814" y="3439136"/>
          <a:ext cx="304704" cy="3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1" name="数式" r:id="rId5" imgW="190440" imgH="241200" progId="Equation.3">
                  <p:embed/>
                </p:oleObj>
              </mc:Choice>
              <mc:Fallback>
                <p:oleObj name="数式" r:id="rId5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14" y="3439136"/>
                        <a:ext cx="304704" cy="38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19284"/>
              </p:ext>
            </p:extLst>
          </p:nvPr>
        </p:nvGraphicFramePr>
        <p:xfrm>
          <a:off x="2000748" y="3691207"/>
          <a:ext cx="304704" cy="3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2" name="数式" r:id="rId7" imgW="190440" imgH="241200" progId="Equation.3">
                  <p:embed/>
                </p:oleObj>
              </mc:Choice>
              <mc:Fallback>
                <p:oleObj name="数式" r:id="rId7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748" y="3691207"/>
                        <a:ext cx="304704" cy="38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74331"/>
              </p:ext>
            </p:extLst>
          </p:nvPr>
        </p:nvGraphicFramePr>
        <p:xfrm>
          <a:off x="1483277" y="4735468"/>
          <a:ext cx="324864" cy="3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3" name="数式" r:id="rId9" imgW="203040" imgH="241200" progId="Equation.3">
                  <p:embed/>
                </p:oleObj>
              </mc:Choice>
              <mc:Fallback>
                <p:oleObj name="数式" r:id="rId9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277" y="4735468"/>
                        <a:ext cx="324864" cy="38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25968"/>
              </p:ext>
            </p:extLst>
          </p:nvPr>
        </p:nvGraphicFramePr>
        <p:xfrm>
          <a:off x="195032" y="2738004"/>
          <a:ext cx="283968" cy="3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4" name="数式" r:id="rId11" imgW="177480" imgH="241200" progId="Equation.3">
                  <p:embed/>
                </p:oleObj>
              </mc:Choice>
              <mc:Fallback>
                <p:oleObj name="数式" r:id="rId11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32" y="2738004"/>
                        <a:ext cx="283968" cy="38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350235"/>
              </p:ext>
            </p:extLst>
          </p:nvPr>
        </p:nvGraphicFramePr>
        <p:xfrm>
          <a:off x="179512" y="4102228"/>
          <a:ext cx="304704" cy="3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5" name="数式" r:id="rId13" imgW="190440" imgH="241200" progId="Equation.3">
                  <p:embed/>
                </p:oleObj>
              </mc:Choice>
              <mc:Fallback>
                <p:oleObj name="数式" r:id="rId13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102228"/>
                        <a:ext cx="304704" cy="38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65788"/>
              </p:ext>
            </p:extLst>
          </p:nvPr>
        </p:nvGraphicFramePr>
        <p:xfrm>
          <a:off x="4016129" y="3431862"/>
          <a:ext cx="223488" cy="26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6" name="数式" r:id="rId15" imgW="139680" imgH="164880" progId="Equation.3">
                  <p:embed/>
                </p:oleObj>
              </mc:Choice>
              <mc:Fallback>
                <p:oleObj name="数式" r:id="rId1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129" y="3431862"/>
                        <a:ext cx="223488" cy="263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806289"/>
              </p:ext>
            </p:extLst>
          </p:nvPr>
        </p:nvGraphicFramePr>
        <p:xfrm>
          <a:off x="3343328" y="3224131"/>
          <a:ext cx="304704" cy="3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7" name="数式" r:id="rId17" imgW="190440" imgH="241200" progId="Equation.3">
                  <p:embed/>
                </p:oleObj>
              </mc:Choice>
              <mc:Fallback>
                <p:oleObj name="数式" r:id="rId17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328" y="3224131"/>
                        <a:ext cx="304704" cy="38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00158"/>
              </p:ext>
            </p:extLst>
          </p:nvPr>
        </p:nvGraphicFramePr>
        <p:xfrm>
          <a:off x="3092088" y="4079614"/>
          <a:ext cx="324864" cy="3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8" name="数式" r:id="rId19" imgW="203040" imgH="241200" progId="Equation.3">
                  <p:embed/>
                </p:oleObj>
              </mc:Choice>
              <mc:Fallback>
                <p:oleObj name="数式" r:id="rId19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088" y="4079614"/>
                        <a:ext cx="324864" cy="38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V 字形矢印 28"/>
          <p:cNvSpPr/>
          <p:nvPr/>
        </p:nvSpPr>
        <p:spPr>
          <a:xfrm>
            <a:off x="2079851" y="3153600"/>
            <a:ext cx="416980" cy="148922"/>
          </a:xfrm>
          <a:prstGeom prst="notchedRightArrow">
            <a:avLst/>
          </a:prstGeo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966687" y="4593120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966687" y="5751047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612243" y="4452837"/>
            <a:ext cx="70134" cy="631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612243" y="5620911"/>
            <a:ext cx="70134" cy="631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022945" y="4382695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5022945" y="5480628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5022945" y="4863539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5022945" y="5961472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734518" y="4452837"/>
            <a:ext cx="70134" cy="631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734518" y="5620911"/>
            <a:ext cx="70134" cy="631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843325" y="5015837"/>
            <a:ext cx="70134" cy="631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965600" y="5015837"/>
            <a:ext cx="70134" cy="631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155360" y="4795264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6155360" y="5566822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7264175" y="4865405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7264175" y="5436687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cxnSp>
        <p:nvCxnSpPr>
          <p:cNvPr id="47" name="直線矢印コネクタ 46"/>
          <p:cNvCxnSpPr>
            <a:stCxn id="31" idx="6"/>
            <a:endCxn id="33" idx="1"/>
          </p:cNvCxnSpPr>
          <p:nvPr/>
        </p:nvCxnSpPr>
        <p:spPr>
          <a:xfrm flipV="1">
            <a:off x="4327543" y="4768475"/>
            <a:ext cx="284700" cy="5074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直線矢印コネクタ 47"/>
          <p:cNvCxnSpPr>
            <a:stCxn id="32" idx="6"/>
            <a:endCxn id="34" idx="1"/>
          </p:cNvCxnSpPr>
          <p:nvPr/>
        </p:nvCxnSpPr>
        <p:spPr>
          <a:xfrm>
            <a:off x="4327543" y="5931476"/>
            <a:ext cx="284700" cy="5073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直線矢印コネクタ 48"/>
          <p:cNvCxnSpPr>
            <a:stCxn id="33" idx="3"/>
            <a:endCxn id="37" idx="2"/>
          </p:cNvCxnSpPr>
          <p:nvPr/>
        </p:nvCxnSpPr>
        <p:spPr>
          <a:xfrm>
            <a:off x="4682377" y="4768475"/>
            <a:ext cx="340568" cy="275493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直線矢印コネクタ 49"/>
          <p:cNvCxnSpPr>
            <a:stCxn id="37" idx="6"/>
            <a:endCxn id="39" idx="1"/>
          </p:cNvCxnSpPr>
          <p:nvPr/>
        </p:nvCxnSpPr>
        <p:spPr>
          <a:xfrm flipV="1">
            <a:off x="5383802" y="4768475"/>
            <a:ext cx="350716" cy="275493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直線矢印コネクタ 50"/>
          <p:cNvCxnSpPr>
            <a:stCxn id="38" idx="6"/>
            <a:endCxn id="40" idx="1"/>
          </p:cNvCxnSpPr>
          <p:nvPr/>
        </p:nvCxnSpPr>
        <p:spPr>
          <a:xfrm flipV="1">
            <a:off x="5383802" y="5936549"/>
            <a:ext cx="350716" cy="205351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直線矢印コネクタ 51"/>
          <p:cNvCxnSpPr>
            <a:stCxn id="40" idx="1"/>
            <a:endCxn id="36" idx="6"/>
          </p:cNvCxnSpPr>
          <p:nvPr/>
        </p:nvCxnSpPr>
        <p:spPr>
          <a:xfrm flipH="1" flipV="1">
            <a:off x="5383802" y="5661056"/>
            <a:ext cx="350716" cy="275493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直線矢印コネクタ 52"/>
          <p:cNvCxnSpPr>
            <a:stCxn id="39" idx="1"/>
            <a:endCxn id="35" idx="6"/>
          </p:cNvCxnSpPr>
          <p:nvPr/>
        </p:nvCxnSpPr>
        <p:spPr>
          <a:xfrm flipH="1" flipV="1">
            <a:off x="5383802" y="4563123"/>
            <a:ext cx="350716" cy="205351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直線矢印コネクタ 53"/>
          <p:cNvCxnSpPr>
            <a:stCxn id="35" idx="2"/>
            <a:endCxn id="33" idx="3"/>
          </p:cNvCxnSpPr>
          <p:nvPr/>
        </p:nvCxnSpPr>
        <p:spPr>
          <a:xfrm flipH="1">
            <a:off x="4682377" y="4563123"/>
            <a:ext cx="340568" cy="205351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直線矢印コネクタ 54"/>
          <p:cNvCxnSpPr>
            <a:stCxn id="36" idx="2"/>
            <a:endCxn id="34" idx="3"/>
          </p:cNvCxnSpPr>
          <p:nvPr/>
        </p:nvCxnSpPr>
        <p:spPr>
          <a:xfrm flipH="1">
            <a:off x="4682377" y="5661056"/>
            <a:ext cx="340568" cy="275493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直線矢印コネクタ 55"/>
          <p:cNvCxnSpPr>
            <a:stCxn id="34" idx="3"/>
            <a:endCxn id="38" idx="2"/>
          </p:cNvCxnSpPr>
          <p:nvPr/>
        </p:nvCxnSpPr>
        <p:spPr>
          <a:xfrm>
            <a:off x="4682377" y="5936549"/>
            <a:ext cx="340568" cy="205351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直線矢印コネクタ 56"/>
          <p:cNvCxnSpPr>
            <a:stCxn id="39" idx="3"/>
          </p:cNvCxnSpPr>
          <p:nvPr/>
        </p:nvCxnSpPr>
        <p:spPr>
          <a:xfrm>
            <a:off x="5804652" y="4768475"/>
            <a:ext cx="350708" cy="135209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直線矢印コネクタ 57"/>
          <p:cNvCxnSpPr>
            <a:stCxn id="40" idx="3"/>
            <a:endCxn id="44" idx="2"/>
          </p:cNvCxnSpPr>
          <p:nvPr/>
        </p:nvCxnSpPr>
        <p:spPr>
          <a:xfrm flipV="1">
            <a:off x="5804652" y="5747251"/>
            <a:ext cx="350708" cy="189298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直線矢印コネクタ 58"/>
          <p:cNvCxnSpPr>
            <a:stCxn id="44" idx="6"/>
            <a:endCxn id="41" idx="1"/>
          </p:cNvCxnSpPr>
          <p:nvPr/>
        </p:nvCxnSpPr>
        <p:spPr>
          <a:xfrm flipV="1">
            <a:off x="6516216" y="5331475"/>
            <a:ext cx="327109" cy="415776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直線矢印コネクタ 59"/>
          <p:cNvCxnSpPr>
            <a:stCxn id="43" idx="6"/>
            <a:endCxn id="41" idx="1"/>
          </p:cNvCxnSpPr>
          <p:nvPr/>
        </p:nvCxnSpPr>
        <p:spPr>
          <a:xfrm>
            <a:off x="6516216" y="4975693"/>
            <a:ext cx="327109" cy="355782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1" name="直線矢印コネクタ 60"/>
          <p:cNvCxnSpPr>
            <a:stCxn id="46" idx="6"/>
            <a:endCxn id="42" idx="1"/>
          </p:cNvCxnSpPr>
          <p:nvPr/>
        </p:nvCxnSpPr>
        <p:spPr>
          <a:xfrm flipV="1">
            <a:off x="7625031" y="5331474"/>
            <a:ext cx="340568" cy="285641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2" name="直線矢印コネクタ 61"/>
          <p:cNvCxnSpPr>
            <a:stCxn id="42" idx="1"/>
            <a:endCxn id="45" idx="6"/>
          </p:cNvCxnSpPr>
          <p:nvPr/>
        </p:nvCxnSpPr>
        <p:spPr>
          <a:xfrm flipH="1" flipV="1">
            <a:off x="7625031" y="5045834"/>
            <a:ext cx="340568" cy="285641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3" name="直線矢印コネクタ 62"/>
          <p:cNvCxnSpPr>
            <a:stCxn id="45" idx="2"/>
            <a:endCxn id="41" idx="3"/>
          </p:cNvCxnSpPr>
          <p:nvPr/>
        </p:nvCxnSpPr>
        <p:spPr>
          <a:xfrm flipH="1">
            <a:off x="6913459" y="5045834"/>
            <a:ext cx="350716" cy="285641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直線矢印コネクタ 63"/>
          <p:cNvCxnSpPr>
            <a:stCxn id="41" idx="3"/>
            <a:endCxn id="46" idx="2"/>
          </p:cNvCxnSpPr>
          <p:nvPr/>
        </p:nvCxnSpPr>
        <p:spPr>
          <a:xfrm>
            <a:off x="6913459" y="5331474"/>
            <a:ext cx="350716" cy="285641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aphicFrame>
        <p:nvGraphicFramePr>
          <p:cNvPr id="65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513434"/>
              </p:ext>
            </p:extLst>
          </p:nvPr>
        </p:nvGraphicFramePr>
        <p:xfrm>
          <a:off x="8697345" y="4737057"/>
          <a:ext cx="218037" cy="25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9" name="数式" r:id="rId21" imgW="139680" imgH="164880" progId="Equation.3">
                  <p:embed/>
                </p:oleObj>
              </mc:Choice>
              <mc:Fallback>
                <p:oleObj name="数式" r:id="rId2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7345" y="4737057"/>
                        <a:ext cx="218037" cy="25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オブジェクト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435236"/>
              </p:ext>
            </p:extLst>
          </p:nvPr>
        </p:nvGraphicFramePr>
        <p:xfrm>
          <a:off x="5652349" y="4077072"/>
          <a:ext cx="276797" cy="37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80" name="数式" r:id="rId23" imgW="177646" imgH="241091" progId="Equation.3">
                  <p:embed/>
                </p:oleObj>
              </mc:Choice>
              <mc:Fallback>
                <p:oleObj name="数式" r:id="rId23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349" y="4077072"/>
                        <a:ext cx="276797" cy="375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820917"/>
              </p:ext>
            </p:extLst>
          </p:nvPr>
        </p:nvGraphicFramePr>
        <p:xfrm>
          <a:off x="5668306" y="5212034"/>
          <a:ext cx="296900" cy="37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81" name="数式" r:id="rId24" imgW="190440" imgH="241200" progId="Equation.3">
                  <p:embed/>
                </p:oleObj>
              </mc:Choice>
              <mc:Fallback>
                <p:oleObj name="数式" r:id="rId24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306" y="5212034"/>
                        <a:ext cx="296900" cy="375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オブジェクト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03842"/>
              </p:ext>
            </p:extLst>
          </p:nvPr>
        </p:nvGraphicFramePr>
        <p:xfrm>
          <a:off x="3755553" y="4187359"/>
          <a:ext cx="276798" cy="37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82" name="数式" r:id="rId26" imgW="177480" imgH="241200" progId="Equation.3">
                  <p:embed/>
                </p:oleObj>
              </mc:Choice>
              <mc:Fallback>
                <p:oleObj name="数式" r:id="rId2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553" y="4187359"/>
                        <a:ext cx="276798" cy="375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924908"/>
              </p:ext>
            </p:extLst>
          </p:nvPr>
        </p:nvGraphicFramePr>
        <p:xfrm>
          <a:off x="3745267" y="5337621"/>
          <a:ext cx="296900" cy="37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83" name="数式" r:id="rId28" imgW="190440" imgH="241200" progId="Equation.3">
                  <p:embed/>
                </p:oleObj>
              </mc:Choice>
              <mc:Fallback>
                <p:oleObj name="数式" r:id="rId28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267" y="5337621"/>
                        <a:ext cx="296900" cy="375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オブジェクト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06699"/>
              </p:ext>
            </p:extLst>
          </p:nvPr>
        </p:nvGraphicFramePr>
        <p:xfrm>
          <a:off x="7847053" y="4627879"/>
          <a:ext cx="296900" cy="37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84" name="数式" r:id="rId30" imgW="190440" imgH="241200" progId="Equation.3">
                  <p:embed/>
                </p:oleObj>
              </mc:Choice>
              <mc:Fallback>
                <p:oleObj name="数式" r:id="rId30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53" y="4627879"/>
                        <a:ext cx="296900" cy="375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オブジェクト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013710"/>
              </p:ext>
            </p:extLst>
          </p:nvPr>
        </p:nvGraphicFramePr>
        <p:xfrm>
          <a:off x="5292080" y="5185512"/>
          <a:ext cx="296900" cy="37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85" name="数式" r:id="rId32" imgW="190440" imgH="241200" progId="Equation.3">
                  <p:embed/>
                </p:oleObj>
              </mc:Choice>
              <mc:Fallback>
                <p:oleObj name="数式" r:id="rId32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185512"/>
                        <a:ext cx="296900" cy="375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オブジェクト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253424"/>
              </p:ext>
            </p:extLst>
          </p:nvPr>
        </p:nvGraphicFramePr>
        <p:xfrm>
          <a:off x="5257062" y="6293595"/>
          <a:ext cx="317003" cy="37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86" name="数式" r:id="rId34" imgW="203040" imgH="241200" progId="Equation.3">
                  <p:embed/>
                </p:oleObj>
              </mc:Choice>
              <mc:Fallback>
                <p:oleObj name="数式" r:id="rId34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062" y="6293595"/>
                        <a:ext cx="317003" cy="375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オブジェクト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0115"/>
              </p:ext>
            </p:extLst>
          </p:nvPr>
        </p:nvGraphicFramePr>
        <p:xfrm>
          <a:off x="7574456" y="5715191"/>
          <a:ext cx="317002" cy="37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87" name="数式" r:id="rId36" imgW="203040" imgH="241200" progId="Equation.3">
                  <p:embed/>
                </p:oleObj>
              </mc:Choice>
              <mc:Fallback>
                <p:oleObj name="数式" r:id="rId36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456" y="5715191"/>
                        <a:ext cx="317002" cy="377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円/楕円 77"/>
          <p:cNvSpPr/>
          <p:nvPr/>
        </p:nvSpPr>
        <p:spPr>
          <a:xfrm>
            <a:off x="5150773" y="4510523"/>
            <a:ext cx="105201" cy="10520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173377" y="5621013"/>
            <a:ext cx="105201" cy="10520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7404279" y="5004117"/>
            <a:ext cx="105201" cy="10520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81" name="V 字形矢印 80"/>
          <p:cNvSpPr/>
          <p:nvPr/>
        </p:nvSpPr>
        <p:spPr>
          <a:xfrm>
            <a:off x="2083460" y="4468285"/>
            <a:ext cx="416980" cy="148922"/>
          </a:xfrm>
          <a:prstGeom prst="notchedRightArrow">
            <a:avLst/>
          </a:prstGeo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187624" y="5517232"/>
            <a:ext cx="2223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Capacity of places</a:t>
            </a:r>
          </a:p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Internal: 1</a:t>
            </a:r>
          </a:p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External: +</a:t>
            </a:r>
            <a:r>
              <a:rPr lang="en-US" altLang="ja-JP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Inf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8305209" y="5157192"/>
            <a:ext cx="360856" cy="3608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cxnSp>
        <p:nvCxnSpPr>
          <p:cNvPr id="84" name="直線矢印コネクタ 83"/>
          <p:cNvCxnSpPr>
            <a:stCxn id="42" idx="3"/>
            <a:endCxn id="83" idx="2"/>
          </p:cNvCxnSpPr>
          <p:nvPr/>
        </p:nvCxnSpPr>
        <p:spPr>
          <a:xfrm>
            <a:off x="8035734" y="5331475"/>
            <a:ext cx="269475" cy="6146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6" name="正方形/長方形 85"/>
          <p:cNvSpPr/>
          <p:nvPr/>
        </p:nvSpPr>
        <p:spPr>
          <a:xfrm>
            <a:off x="3606647" y="4453909"/>
            <a:ext cx="70134" cy="631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cxnSp>
        <p:nvCxnSpPr>
          <p:cNvPr id="87" name="直線矢印コネクタ 86"/>
          <p:cNvCxnSpPr>
            <a:stCxn id="86" idx="3"/>
            <a:endCxn id="31" idx="2"/>
          </p:cNvCxnSpPr>
          <p:nvPr/>
        </p:nvCxnSpPr>
        <p:spPr>
          <a:xfrm>
            <a:off x="3676781" y="4769547"/>
            <a:ext cx="289906" cy="4002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0" name="正方形/長方形 89"/>
          <p:cNvSpPr/>
          <p:nvPr/>
        </p:nvSpPr>
        <p:spPr>
          <a:xfrm>
            <a:off x="3606647" y="5633181"/>
            <a:ext cx="70134" cy="631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cxnSp>
        <p:nvCxnSpPr>
          <p:cNvPr id="91" name="直線矢印コネクタ 90"/>
          <p:cNvCxnSpPr>
            <a:stCxn id="90" idx="3"/>
            <a:endCxn id="32" idx="2"/>
          </p:cNvCxnSpPr>
          <p:nvPr/>
        </p:nvCxnSpPr>
        <p:spPr>
          <a:xfrm flipV="1">
            <a:off x="3676781" y="5931476"/>
            <a:ext cx="289906" cy="17343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正方形/長方形 93"/>
          <p:cNvSpPr/>
          <p:nvPr/>
        </p:nvSpPr>
        <p:spPr>
          <a:xfrm>
            <a:off x="8978204" y="5015837"/>
            <a:ext cx="70134" cy="631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cxnSp>
        <p:nvCxnSpPr>
          <p:cNvPr id="95" name="直線矢印コネクタ 94"/>
          <p:cNvCxnSpPr>
            <a:stCxn id="83" idx="6"/>
            <a:endCxn id="94" idx="1"/>
          </p:cNvCxnSpPr>
          <p:nvPr/>
        </p:nvCxnSpPr>
        <p:spPr>
          <a:xfrm flipV="1">
            <a:off x="8666065" y="5331475"/>
            <a:ext cx="312139" cy="6146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4852661" y="3435949"/>
            <a:ext cx="1465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Capacity=1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110784" y="3861048"/>
            <a:ext cx="1830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Capacity=+</a:t>
            </a:r>
            <a:r>
              <a:rPr lang="en-US" altLang="ja-JP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Inf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cxnSp>
        <p:nvCxnSpPr>
          <p:cNvPr id="103" name="直線矢印コネクタ 102"/>
          <p:cNvCxnSpPr>
            <a:stCxn id="100" idx="2"/>
          </p:cNvCxnSpPr>
          <p:nvPr/>
        </p:nvCxnSpPr>
        <p:spPr>
          <a:xfrm flipH="1">
            <a:off x="5255974" y="3836059"/>
            <a:ext cx="329228" cy="441068"/>
          </a:xfrm>
          <a:prstGeom prst="straightConnector1">
            <a:avLst/>
          </a:prstGeom>
          <a:ln w="28575">
            <a:solidFill>
              <a:srgbClr val="FF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 flipH="1">
            <a:off x="6508990" y="4293096"/>
            <a:ext cx="329228" cy="441068"/>
          </a:xfrm>
          <a:prstGeom prst="straightConnector1">
            <a:avLst/>
          </a:prstGeom>
          <a:ln w="28575">
            <a:solidFill>
              <a:srgbClr val="FF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2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Ultra-discretization 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kumimoji="1" lang="en-US" altLang="ja-JP" dirty="0" smtClean="0"/>
              <a:t>Ramp function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38785"/>
              </p:ext>
            </p:extLst>
          </p:nvPr>
        </p:nvGraphicFramePr>
        <p:xfrm>
          <a:off x="467544" y="1506488"/>
          <a:ext cx="238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8" name="数式" r:id="rId3" imgW="1193760" imgH="457200" progId="Equation.3">
                  <p:embed/>
                </p:oleObj>
              </mc:Choice>
              <mc:Fallback>
                <p:oleObj name="数式" r:id="rId3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06488"/>
                        <a:ext cx="2387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939176"/>
              </p:ext>
            </p:extLst>
          </p:nvPr>
        </p:nvGraphicFramePr>
        <p:xfrm>
          <a:off x="494928" y="2565400"/>
          <a:ext cx="342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9" name="数式" r:id="rId5" imgW="1714320" imgH="393480" progId="Equation.3">
                  <p:embed/>
                </p:oleObj>
              </mc:Choice>
              <mc:Fallback>
                <p:oleObj name="数式" r:id="rId5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28" y="2565400"/>
                        <a:ext cx="3429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矢印コネクタ 17"/>
          <p:cNvCxnSpPr/>
          <p:nvPr/>
        </p:nvCxnSpPr>
        <p:spPr>
          <a:xfrm>
            <a:off x="5724128" y="3073276"/>
            <a:ext cx="2664296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020272" y="1561108"/>
            <a:ext cx="0" cy="172819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33357"/>
              </p:ext>
            </p:extLst>
          </p:nvPr>
        </p:nvGraphicFramePr>
        <p:xfrm>
          <a:off x="8360359" y="314960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0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359" y="3149600"/>
                        <a:ext cx="254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67316"/>
              </p:ext>
            </p:extLst>
          </p:nvPr>
        </p:nvGraphicFramePr>
        <p:xfrm>
          <a:off x="7092280" y="1265723"/>
          <a:ext cx="27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1" name="数式" r:id="rId9" imgW="139680" imgH="164880" progId="Equation.3">
                  <p:embed/>
                </p:oleObj>
              </mc:Choice>
              <mc:Fallback>
                <p:oleObj name="数式" r:id="rId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265723"/>
                        <a:ext cx="279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コネクタ 24"/>
          <p:cNvCxnSpPr/>
          <p:nvPr/>
        </p:nvCxnSpPr>
        <p:spPr>
          <a:xfrm>
            <a:off x="5724128" y="3042103"/>
            <a:ext cx="1296144" cy="0"/>
          </a:xfrm>
          <a:prstGeom prst="line">
            <a:avLst/>
          </a:prstGeom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7035494" y="1921149"/>
            <a:ext cx="1188132" cy="1120954"/>
          </a:xfrm>
          <a:prstGeom prst="line">
            <a:avLst/>
          </a:prstGeom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08138"/>
              </p:ext>
            </p:extLst>
          </p:nvPr>
        </p:nvGraphicFramePr>
        <p:xfrm>
          <a:off x="6732236" y="3117488"/>
          <a:ext cx="243648" cy="28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2" name="数式" r:id="rId11" imgW="152280" imgH="177480" progId="Equation.3">
                  <p:embed/>
                </p:oleObj>
              </mc:Choice>
              <mc:Fallback>
                <p:oleObj name="数式" r:id="rId11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36" y="3117488"/>
                        <a:ext cx="243648" cy="283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92961"/>
              </p:ext>
            </p:extLst>
          </p:nvPr>
        </p:nvGraphicFramePr>
        <p:xfrm>
          <a:off x="7501327" y="151474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3" name="数式" r:id="rId13" imgW="571320" imgH="203040" progId="Equation.3">
                  <p:embed/>
                </p:oleObj>
              </mc:Choice>
              <mc:Fallback>
                <p:oleObj name="数式" r:id="rId13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327" y="1514748"/>
                        <a:ext cx="1143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グループ化 33"/>
          <p:cNvGrpSpPr/>
          <p:nvPr/>
        </p:nvGrpSpPr>
        <p:grpSpPr>
          <a:xfrm>
            <a:off x="35496" y="1772816"/>
            <a:ext cx="8627980" cy="4448522"/>
            <a:chOff x="35496" y="1772816"/>
            <a:chExt cx="8627980" cy="4448522"/>
          </a:xfrm>
        </p:grpSpPr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470836"/>
                </p:ext>
              </p:extLst>
            </p:nvPr>
          </p:nvGraphicFramePr>
          <p:xfrm>
            <a:off x="2987824" y="1772816"/>
            <a:ext cx="2438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04" name="数式" r:id="rId15" imgW="1218960" imgH="203040" progId="Equation.3">
                    <p:embed/>
                  </p:oleObj>
                </mc:Choice>
                <mc:Fallback>
                  <p:oleObj name="数式" r:id="rId15" imgW="1218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7824" y="1772816"/>
                          <a:ext cx="2438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8916451"/>
                </p:ext>
              </p:extLst>
            </p:nvPr>
          </p:nvGraphicFramePr>
          <p:xfrm>
            <a:off x="3920480" y="2781424"/>
            <a:ext cx="13716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05" name="数式" r:id="rId17" imgW="685800" imgH="431640" progId="Equation.3">
                    <p:embed/>
                  </p:oleObj>
                </mc:Choice>
                <mc:Fallback>
                  <p:oleObj name="数式" r:id="rId17" imgW="6858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0480" y="2781424"/>
                          <a:ext cx="1371600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グラフ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8300140"/>
                </p:ext>
              </p:extLst>
            </p:nvPr>
          </p:nvGraphicFramePr>
          <p:xfrm>
            <a:off x="4557700" y="4221088"/>
            <a:ext cx="4105776" cy="2000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33" name="コンテンツ プレースホルダー 2"/>
            <p:cNvSpPr txBox="1">
              <a:spLocks/>
            </p:cNvSpPr>
            <p:nvPr/>
          </p:nvSpPr>
          <p:spPr>
            <a:xfrm>
              <a:off x="35496" y="3645024"/>
              <a:ext cx="4554252" cy="83099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177800" indent="-1778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kumimoji="1" sz="2800" kern="120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Tahoma" panose="020B0604030504040204" pitchFamily="34" charset="0"/>
                </a:defRPr>
              </a:lvl1pPr>
              <a:lvl2pPr marL="357188" indent="-179388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ü"/>
                <a:defRPr kumimoji="1" sz="2400" kern="120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Tahoma" panose="020B0604030504040204" pitchFamily="34" charset="0"/>
                </a:defRPr>
              </a:lvl2pPr>
              <a:lvl3pPr marL="623888" indent="-1778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accent4">
                      <a:lumMod val="75000"/>
                    </a:schemeClr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Tahoma" panose="020B0604030504040204" pitchFamily="34" charset="0"/>
                </a:defRPr>
              </a:lvl3pPr>
              <a:lvl4pPr marL="892175" indent="-268288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kumimoji="1" sz="2000" kern="120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Tahoma" panose="020B0604030504040204" pitchFamily="34" charset="0"/>
                </a:defRPr>
              </a:lvl4pPr>
              <a:lvl5pPr marL="1081088" indent="-188913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kumimoji="1"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kumimoji="1"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lvl="1" fontAlgn="auto">
                <a:spcAft>
                  <a:spcPts val="0"/>
                </a:spcAft>
              </a:pPr>
              <a:r>
                <a:rPr lang="en-US" altLang="ja-JP" dirty="0" smtClean="0"/>
                <a:t>max </a:t>
              </a:r>
              <a:r>
                <a:rPr lang="en-US" altLang="ja-JP" dirty="0"/>
                <a:t>operation is </a:t>
              </a:r>
              <a:r>
                <a:rPr lang="en-US" altLang="ja-JP" dirty="0" smtClean="0"/>
                <a:t>related to </a:t>
              </a:r>
              <a:r>
                <a:rPr lang="en-US" altLang="ja-JP" dirty="0" err="1"/>
                <a:t>exp</a:t>
              </a:r>
              <a:r>
                <a:rPr lang="en-US" altLang="ja-JP" dirty="0"/>
                <a:t> and log </a:t>
              </a:r>
              <a:r>
                <a:rPr lang="en-US" altLang="ja-JP" dirty="0" smtClean="0"/>
                <a:t>functions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57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Ultra-discretization 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620000"/>
          </a:xfrm>
        </p:spPr>
        <p:txBody>
          <a:bodyPr/>
          <a:lstStyle/>
          <a:p>
            <a:r>
              <a:rPr kumimoji="1" lang="en-US" altLang="ja-JP" dirty="0" smtClean="0"/>
              <a:t>Variable transformation</a:t>
            </a:r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Addition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en-US" altLang="ja-JP" dirty="0" smtClean="0"/>
              <a:t>Multiplication</a:t>
            </a:r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Zero &amp; unit elements</a:t>
            </a:r>
          </a:p>
          <a:p>
            <a:pPr lvl="2"/>
            <a:r>
              <a:rPr kumimoji="1" lang="en-US" altLang="ja-JP" dirty="0" smtClean="0"/>
              <a:t>Zero element:</a:t>
            </a:r>
          </a:p>
          <a:p>
            <a:pPr lvl="2"/>
            <a:r>
              <a:rPr lang="en-US" altLang="ja-JP" dirty="0" smtClean="0"/>
              <a:t>Unit element: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21216"/>
              </p:ext>
            </p:extLst>
          </p:nvPr>
        </p:nvGraphicFramePr>
        <p:xfrm>
          <a:off x="539552" y="1484784"/>
          <a:ext cx="497840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6" name="数式" r:id="rId3" imgW="2489040" imgH="203040" progId="Equation.3">
                  <p:embed/>
                </p:oleObj>
              </mc:Choice>
              <mc:Fallback>
                <p:oleObj name="数式" r:id="rId3" imgW="248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84784"/>
                        <a:ext cx="497840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39552" y="1951243"/>
            <a:ext cx="510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400">
                <a:solidFill>
                  <a:srgbClr val="A50021"/>
                </a:solidFill>
                <a:ea typeface="Arial Unicode MS" panose="020B0604020202020204" pitchFamily="50" charset="-128"/>
              </a:defRPr>
            </a:lvl1pPr>
          </a:lstStyle>
          <a:p>
            <a:r>
              <a:rPr lang="en-US" altLang="ja-JP" dirty="0" smtClean="0"/>
              <a:t>and let             (ultra-discretization)</a:t>
            </a:r>
            <a:endParaRPr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103248"/>
              </p:ext>
            </p:extLst>
          </p:nvPr>
        </p:nvGraphicFramePr>
        <p:xfrm>
          <a:off x="1691680" y="2060848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7" name="数式" r:id="rId5" imgW="533160" imgH="152280" progId="Equation.3">
                  <p:embed/>
                </p:oleObj>
              </mc:Choice>
              <mc:Fallback>
                <p:oleObj name="数式" r:id="rId5" imgW="5331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060848"/>
                        <a:ext cx="1066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508379"/>
              </p:ext>
            </p:extLst>
          </p:nvPr>
        </p:nvGraphicFramePr>
        <p:xfrm>
          <a:off x="1844824" y="2492896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8" name="数式" r:id="rId7" imgW="571320" imgH="177480" progId="Equation.3">
                  <p:embed/>
                </p:oleObj>
              </mc:Choice>
              <mc:Fallback>
                <p:oleObj name="数式" r:id="rId7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824" y="2492896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9024"/>
              </p:ext>
            </p:extLst>
          </p:nvPr>
        </p:nvGraphicFramePr>
        <p:xfrm>
          <a:off x="3275856" y="2492896"/>
          <a:ext cx="368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9" name="数式" r:id="rId9" imgW="1841400" imgH="203040" progId="Equation.3">
                  <p:embed/>
                </p:oleObj>
              </mc:Choice>
              <mc:Fallback>
                <p:oleObj name="数式" r:id="rId9" imgW="1841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492896"/>
                        <a:ext cx="3683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118117"/>
              </p:ext>
            </p:extLst>
          </p:nvPr>
        </p:nvGraphicFramePr>
        <p:xfrm>
          <a:off x="683568" y="2924944"/>
          <a:ext cx="261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0" name="数式" r:id="rId11" imgW="1307880" imgH="419040" progId="Equation.3">
                  <p:embed/>
                </p:oleObj>
              </mc:Choice>
              <mc:Fallback>
                <p:oleObj name="数式" r:id="rId11" imgW="1307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24944"/>
                        <a:ext cx="261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91375"/>
              </p:ext>
            </p:extLst>
          </p:nvPr>
        </p:nvGraphicFramePr>
        <p:xfrm>
          <a:off x="2584622" y="4077072"/>
          <a:ext cx="1016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1" name="数式" r:id="rId13" imgW="507960" imgH="164880" progId="Equation.3">
                  <p:embed/>
                </p:oleObj>
              </mc:Choice>
              <mc:Fallback>
                <p:oleObj name="数式" r:id="rId13" imgW="507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622" y="4077072"/>
                        <a:ext cx="1016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793124"/>
              </p:ext>
            </p:extLst>
          </p:nvPr>
        </p:nvGraphicFramePr>
        <p:xfrm>
          <a:off x="3368646" y="3182532"/>
          <a:ext cx="271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2" name="数式" r:id="rId15" imgW="1358640" imgH="203040" progId="Equation.3">
                  <p:embed/>
                </p:oleObj>
              </mc:Choice>
              <mc:Fallback>
                <p:oleObj name="数式" r:id="rId15" imgW="1358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46" y="3182532"/>
                        <a:ext cx="2717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20573"/>
              </p:ext>
            </p:extLst>
          </p:nvPr>
        </p:nvGraphicFramePr>
        <p:xfrm>
          <a:off x="3854993" y="4005064"/>
          <a:ext cx="358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3" name="数式" r:id="rId17" imgW="1790640" imgH="203040" progId="Equation.3">
                  <p:embed/>
                </p:oleObj>
              </mc:Choice>
              <mc:Fallback>
                <p:oleObj name="数式" r:id="rId17" imgW="1790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993" y="4005064"/>
                        <a:ext cx="3581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017954"/>
              </p:ext>
            </p:extLst>
          </p:nvPr>
        </p:nvGraphicFramePr>
        <p:xfrm>
          <a:off x="683568" y="4437112"/>
          <a:ext cx="248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4" name="数式" r:id="rId19" imgW="1244520" imgH="419040" progId="Equation.3">
                  <p:embed/>
                </p:oleObj>
              </mc:Choice>
              <mc:Fallback>
                <p:oleObj name="数式" r:id="rId19" imgW="1244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437112"/>
                        <a:ext cx="248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28690"/>
              </p:ext>
            </p:extLst>
          </p:nvPr>
        </p:nvGraphicFramePr>
        <p:xfrm>
          <a:off x="3275856" y="4725144"/>
          <a:ext cx="213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5" name="数式" r:id="rId21" imgW="1066680" imgH="177480" progId="Equation.3">
                  <p:embed/>
                </p:oleObj>
              </mc:Choice>
              <mc:Fallback>
                <p:oleObj name="数式" r:id="rId21" imgW="1066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725144"/>
                        <a:ext cx="2133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205932"/>
              </p:ext>
            </p:extLst>
          </p:nvPr>
        </p:nvGraphicFramePr>
        <p:xfrm>
          <a:off x="2442933" y="5805264"/>
          <a:ext cx="2057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6" name="数式" r:id="rId23" imgW="1028520" imgH="203040" progId="Equation.3">
                  <p:embed/>
                </p:oleObj>
              </mc:Choice>
              <mc:Fallback>
                <p:oleObj name="数式" r:id="rId23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933" y="5805264"/>
                        <a:ext cx="2057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09502"/>
              </p:ext>
            </p:extLst>
          </p:nvPr>
        </p:nvGraphicFramePr>
        <p:xfrm>
          <a:off x="2462986" y="6165304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7" name="数式" r:id="rId25" imgW="876240" imgH="203040" progId="Equation.3">
                  <p:embed/>
                </p:oleObj>
              </mc:Choice>
              <mc:Fallback>
                <p:oleObj name="数式" r:id="rId25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986" y="6165304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3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Semiring</a:t>
            </a:r>
            <a:r>
              <a:rPr lang="en-US" altLang="ja-JP" dirty="0" smtClean="0"/>
              <a:t> &amp; </a:t>
            </a:r>
            <a:r>
              <a:rPr lang="en-US" altLang="ja-JP" dirty="0" err="1" smtClean="0"/>
              <a:t>Dioid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4733604"/>
          </a:xfrm>
        </p:spPr>
        <p:txBody>
          <a:bodyPr/>
          <a:lstStyle/>
          <a:p>
            <a:r>
              <a:rPr kumimoji="1" lang="en-US" altLang="ja-JP" dirty="0" err="1" smtClean="0"/>
              <a:t>Semiring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Commutative law:</a:t>
            </a:r>
          </a:p>
          <a:p>
            <a:pPr lvl="1"/>
            <a:r>
              <a:rPr lang="en-US" altLang="ja-JP" dirty="0" smtClean="0"/>
              <a:t>Associative laws:</a:t>
            </a:r>
          </a:p>
          <a:p>
            <a:pPr lvl="1"/>
            <a:r>
              <a:rPr kumimoji="1" lang="en-US" altLang="ja-JP" dirty="0" smtClean="0"/>
              <a:t>Distributive laws:</a:t>
            </a:r>
          </a:p>
          <a:p>
            <a:pPr lvl="1"/>
            <a:endParaRPr lang="en-US" altLang="ja-JP" dirty="0"/>
          </a:p>
          <a:p>
            <a:pPr lvl="1"/>
            <a:r>
              <a:rPr kumimoji="1" lang="en-US" altLang="ja-JP" dirty="0" smtClean="0"/>
              <a:t>Three axioms for 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dirty="0" smtClean="0"/>
              <a:t> and </a:t>
            </a:r>
            <a:r>
              <a:rPr kumimoji="1" lang="en-US" altLang="ja-JP" i="1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>
                <a:ea typeface="Tahoma" panose="020B0604030504040204" pitchFamily="34" charset="0"/>
              </a:rPr>
              <a:t>:</a:t>
            </a:r>
          </a:p>
          <a:p>
            <a:endParaRPr lang="en-US" altLang="ja-JP" dirty="0" smtClean="0">
              <a:ea typeface="Tahoma" panose="020B0604030504040204" pitchFamily="34" charset="0"/>
            </a:endParaRPr>
          </a:p>
          <a:p>
            <a:endParaRPr lang="en-US" altLang="ja-JP" dirty="0">
              <a:ea typeface="Tahoma" panose="020B0604030504040204" pitchFamily="34" charset="0"/>
            </a:endParaRPr>
          </a:p>
          <a:p>
            <a:r>
              <a:rPr kumimoji="1" lang="en-US" altLang="ja-JP" dirty="0" err="1" smtClean="0">
                <a:ea typeface="Tahoma" panose="020B0604030504040204" pitchFamily="34" charset="0"/>
              </a:rPr>
              <a:t>Dioid</a:t>
            </a:r>
            <a:r>
              <a:rPr kumimoji="1" lang="en-US" altLang="ja-JP" dirty="0" smtClean="0">
                <a:ea typeface="Tahoma" panose="020B0604030504040204" pitchFamily="34" charset="0"/>
              </a:rPr>
              <a:t> (idempotent </a:t>
            </a:r>
            <a:r>
              <a:rPr kumimoji="1" lang="en-US" altLang="ja-JP" dirty="0" err="1" smtClean="0">
                <a:ea typeface="Tahoma" panose="020B0604030504040204" pitchFamily="34" charset="0"/>
              </a:rPr>
              <a:t>semiring</a:t>
            </a:r>
            <a:r>
              <a:rPr kumimoji="1" lang="en-US" altLang="ja-JP" dirty="0" smtClean="0">
                <a:ea typeface="Tahoma" panose="020B0604030504040204" pitchFamily="34" charset="0"/>
              </a:rPr>
              <a:t>)</a:t>
            </a:r>
          </a:p>
          <a:p>
            <a:pPr lvl="1"/>
            <a:r>
              <a:rPr kumimoji="1" lang="en-US" altLang="ja-JP" dirty="0" smtClean="0">
                <a:ea typeface="Tahoma" panose="020B0604030504040204" pitchFamily="34" charset="0"/>
              </a:rPr>
              <a:t>+</a:t>
            </a:r>
            <a:r>
              <a:rPr kumimoji="1" lang="en-US" altLang="ja-JP" dirty="0" err="1" smtClean="0">
                <a:ea typeface="Tahoma" panose="020B0604030504040204" pitchFamily="34" charset="0"/>
              </a:rPr>
              <a:t>Idempotency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161995"/>
              </p:ext>
            </p:extLst>
          </p:nvPr>
        </p:nvGraphicFramePr>
        <p:xfrm>
          <a:off x="4067944" y="5830912"/>
          <a:ext cx="132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0" name="数式" r:id="rId3" imgW="660240" imgH="203040" progId="Equation.3">
                  <p:embed/>
                </p:oleObj>
              </mc:Choice>
              <mc:Fallback>
                <p:oleObj name="数式" r:id="rId3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830912"/>
                        <a:ext cx="132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64181"/>
              </p:ext>
            </p:extLst>
          </p:nvPr>
        </p:nvGraphicFramePr>
        <p:xfrm>
          <a:off x="2938636" y="1989138"/>
          <a:ext cx="28575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1" name="数式" r:id="rId5" imgW="1587240" imgH="203040" progId="Equation.3">
                  <p:embed/>
                </p:oleObj>
              </mc:Choice>
              <mc:Fallback>
                <p:oleObj name="数式" r:id="rId5" imgW="1587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636" y="1989138"/>
                        <a:ext cx="28575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611081"/>
              </p:ext>
            </p:extLst>
          </p:nvPr>
        </p:nvGraphicFramePr>
        <p:xfrm>
          <a:off x="3090104" y="1551360"/>
          <a:ext cx="1553904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2" name="数式" r:id="rId7" imgW="863280" imgH="203040" progId="Equation.3">
                  <p:embed/>
                </p:oleObj>
              </mc:Choice>
              <mc:Fallback>
                <p:oleObj name="数式" r:id="rId7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104" y="1551360"/>
                        <a:ext cx="1553904" cy="36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416478"/>
              </p:ext>
            </p:extLst>
          </p:nvPr>
        </p:nvGraphicFramePr>
        <p:xfrm>
          <a:off x="5868144" y="1988840"/>
          <a:ext cx="27670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3" name="数式" r:id="rId9" imgW="1536480" imgH="203040" progId="Equation.3">
                  <p:embed/>
                </p:oleObj>
              </mc:Choice>
              <mc:Fallback>
                <p:oleObj name="数式" r:id="rId9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988840"/>
                        <a:ext cx="27670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989241"/>
              </p:ext>
            </p:extLst>
          </p:nvPr>
        </p:nvGraphicFramePr>
        <p:xfrm>
          <a:off x="2925755" y="2823119"/>
          <a:ext cx="3382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4" name="数式" r:id="rId11" imgW="1879560" imgH="203040" progId="Equation.3">
                  <p:embed/>
                </p:oleObj>
              </mc:Choice>
              <mc:Fallback>
                <p:oleObj name="数式" r:id="rId11" imgW="1879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55" y="2823119"/>
                        <a:ext cx="33829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122340"/>
              </p:ext>
            </p:extLst>
          </p:nvPr>
        </p:nvGraphicFramePr>
        <p:xfrm>
          <a:off x="2965450" y="2420938"/>
          <a:ext cx="34528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5" name="数式" r:id="rId13" imgW="1917360" imgH="203040" progId="Equation.3">
                  <p:embed/>
                </p:oleObj>
              </mc:Choice>
              <mc:Fallback>
                <p:oleObj name="数式" r:id="rId13" imgW="1917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420938"/>
                        <a:ext cx="34528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89793"/>
              </p:ext>
            </p:extLst>
          </p:nvPr>
        </p:nvGraphicFramePr>
        <p:xfrm>
          <a:off x="1138957" y="3711947"/>
          <a:ext cx="20113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6" name="数式" r:id="rId15" imgW="1117440" imgH="203040" progId="Equation.3">
                  <p:embed/>
                </p:oleObj>
              </mc:Choice>
              <mc:Fallback>
                <p:oleObj name="数式" r:id="rId15" imgW="1117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957" y="3711947"/>
                        <a:ext cx="201136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79080"/>
              </p:ext>
            </p:extLst>
          </p:nvPr>
        </p:nvGraphicFramePr>
        <p:xfrm>
          <a:off x="3227189" y="3711947"/>
          <a:ext cx="19431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7" name="数式" r:id="rId17" imgW="1079280" imgH="203040" progId="Equation.3">
                  <p:embed/>
                </p:oleObj>
              </mc:Choice>
              <mc:Fallback>
                <p:oleObj name="数式" r:id="rId17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189" y="3711947"/>
                        <a:ext cx="19431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752988"/>
              </p:ext>
            </p:extLst>
          </p:nvPr>
        </p:nvGraphicFramePr>
        <p:xfrm>
          <a:off x="5243413" y="3711947"/>
          <a:ext cx="19208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8" name="数式" r:id="rId19" imgW="1066680" imgH="177480" progId="Equation.3">
                  <p:embed/>
                </p:oleObj>
              </mc:Choice>
              <mc:Fallback>
                <p:oleObj name="数式" r:id="rId19" imgW="1066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413" y="3711947"/>
                        <a:ext cx="19208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010651"/>
              </p:ext>
            </p:extLst>
          </p:nvPr>
        </p:nvGraphicFramePr>
        <p:xfrm>
          <a:off x="2398713" y="1006475"/>
          <a:ext cx="139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9" name="数式" r:id="rId21" imgW="698400" imgH="203040" progId="Equation.3">
                  <p:embed/>
                </p:oleObj>
              </mc:Choice>
              <mc:Fallback>
                <p:oleObj name="数式" r:id="rId21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006475"/>
                        <a:ext cx="1397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42212"/>
              </p:ext>
            </p:extLst>
          </p:nvPr>
        </p:nvGraphicFramePr>
        <p:xfrm>
          <a:off x="2739548" y="5306664"/>
          <a:ext cx="1193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0" name="数式" r:id="rId23" imgW="596880" imgH="177480" progId="Equation.3">
                  <p:embed/>
                </p:oleObj>
              </mc:Choice>
              <mc:Fallback>
                <p:oleObj name="数式" r:id="rId23" imgW="596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548" y="5306664"/>
                        <a:ext cx="1193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4067944" y="5286786"/>
            <a:ext cx="404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(does not hold in usual algebras)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226420"/>
              </p:ext>
            </p:extLst>
          </p:nvPr>
        </p:nvGraphicFramePr>
        <p:xfrm>
          <a:off x="4043288" y="4174728"/>
          <a:ext cx="132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1" name="数式" r:id="rId25" imgW="660240" imgH="203040" progId="Equation.3">
                  <p:embed/>
                </p:oleObj>
              </mc:Choice>
              <mc:Fallback>
                <p:oleObj name="数式" r:id="rId2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288" y="4174728"/>
                        <a:ext cx="132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右矢印 17"/>
          <p:cNvSpPr/>
          <p:nvPr/>
        </p:nvSpPr>
        <p:spPr>
          <a:xfrm>
            <a:off x="3467224" y="4174728"/>
            <a:ext cx="432048" cy="35539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9848" y="4104841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400">
                <a:solidFill>
                  <a:srgbClr val="A50021"/>
                </a:solidFill>
                <a:ea typeface="Arial Unicode MS" panose="020B0604020202020204" pitchFamily="50" charset="-128"/>
              </a:defRPr>
            </a:lvl1pPr>
          </a:lstStyle>
          <a:p>
            <a:r>
              <a:rPr lang="en-US" altLang="ja-JP" dirty="0"/>
              <a:t>is </a:t>
            </a:r>
            <a:r>
              <a:rPr lang="en-US" altLang="ja-JP" dirty="0" smtClean="0"/>
              <a:t>a </a:t>
            </a:r>
            <a:r>
              <a:rPr lang="en-US" altLang="ja-JP" dirty="0" err="1" smtClean="0"/>
              <a:t>semiring</a:t>
            </a:r>
            <a:endParaRPr lang="ja-JP" altLang="en-US" dirty="0"/>
          </a:p>
        </p:txBody>
      </p:sp>
      <p:sp>
        <p:nvSpPr>
          <p:cNvPr id="20" name="右矢印 19"/>
          <p:cNvSpPr/>
          <p:nvPr/>
        </p:nvSpPr>
        <p:spPr>
          <a:xfrm>
            <a:off x="3465395" y="5828791"/>
            <a:ext cx="432048" cy="35539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38019" y="5758904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400">
                <a:solidFill>
                  <a:srgbClr val="A50021"/>
                </a:solidFill>
                <a:ea typeface="Arial Unicode MS" panose="020B0604020202020204" pitchFamily="50" charset="-128"/>
              </a:defRPr>
            </a:lvl1pPr>
          </a:lstStyle>
          <a:p>
            <a:r>
              <a:rPr lang="en-US" altLang="ja-JP" dirty="0"/>
              <a:t>is </a:t>
            </a:r>
            <a:r>
              <a:rPr lang="en-US" altLang="ja-JP" dirty="0" smtClean="0"/>
              <a:t>a </a:t>
            </a:r>
            <a:r>
              <a:rPr lang="en-US" altLang="ja-JP" dirty="0" err="1" smtClean="0"/>
              <a:t>Dioid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95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Some </a:t>
            </a:r>
            <a:r>
              <a:rPr kumimoji="1" lang="en-US" altLang="ja-JP" dirty="0" smtClean="0"/>
              <a:t>Classes of </a:t>
            </a:r>
            <a:r>
              <a:rPr kumimoji="1" lang="en-US" altLang="ja-JP" dirty="0" err="1" smtClean="0"/>
              <a:t>Dioid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3108543"/>
          </a:xfrm>
        </p:spPr>
        <p:txBody>
          <a:bodyPr/>
          <a:lstStyle/>
          <a:p>
            <a:endParaRPr lang="en-GB" altLang="ja-JP" dirty="0" smtClean="0"/>
          </a:p>
          <a:p>
            <a:r>
              <a:rPr lang="en-GB" altLang="ja-JP" dirty="0" smtClean="0"/>
              <a:t>Max-plus algebra:</a:t>
            </a:r>
          </a:p>
          <a:p>
            <a:r>
              <a:rPr lang="en-GB" altLang="ja-JP" dirty="0" smtClean="0"/>
              <a:t>Max-times algebra:</a:t>
            </a:r>
            <a:endParaRPr lang="en-GB" altLang="ja-JP" dirty="0"/>
          </a:p>
          <a:p>
            <a:r>
              <a:rPr lang="en-GB" altLang="ja-JP" dirty="0"/>
              <a:t>Min-max </a:t>
            </a:r>
            <a:r>
              <a:rPr lang="en-GB" altLang="ja-JP" dirty="0" smtClean="0"/>
              <a:t>algebra:</a:t>
            </a:r>
            <a:endParaRPr lang="en-GB" altLang="ja-JP" dirty="0"/>
          </a:p>
          <a:p>
            <a:r>
              <a:rPr lang="en-GB" altLang="ja-JP" dirty="0"/>
              <a:t>Min-plus </a:t>
            </a:r>
            <a:r>
              <a:rPr lang="en-GB" altLang="ja-JP" dirty="0" smtClean="0"/>
              <a:t>algebra:</a:t>
            </a:r>
            <a:endParaRPr lang="en-GB" altLang="ja-JP" dirty="0"/>
          </a:p>
          <a:p>
            <a:r>
              <a:rPr lang="en-GB" altLang="ja-JP" dirty="0"/>
              <a:t>Boolean </a:t>
            </a:r>
            <a:r>
              <a:rPr lang="en-GB" altLang="ja-JP" dirty="0" smtClean="0"/>
              <a:t>algebra: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76642"/>
              </p:ext>
            </p:extLst>
          </p:nvPr>
        </p:nvGraphicFramePr>
        <p:xfrm>
          <a:off x="6588224" y="2590552"/>
          <a:ext cx="127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42" name="数式" r:id="rId3" imgW="634680" imgH="203040" progId="Equation.3">
                  <p:embed/>
                </p:oleObj>
              </mc:Choice>
              <mc:Fallback>
                <p:oleObj name="数式" r:id="rId3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590552"/>
                        <a:ext cx="1270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855498"/>
              </p:ext>
            </p:extLst>
          </p:nvPr>
        </p:nvGraphicFramePr>
        <p:xfrm>
          <a:off x="6876256" y="3645024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43" name="数式" r:id="rId5" imgW="342720" imgH="203040" progId="Equation.3">
                  <p:embed/>
                </p:oleObj>
              </mc:Choice>
              <mc:Fallback>
                <p:oleObj name="数式" r:id="rId5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645024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81335"/>
              </p:ext>
            </p:extLst>
          </p:nvPr>
        </p:nvGraphicFramePr>
        <p:xfrm>
          <a:off x="4000500" y="2133600"/>
          <a:ext cx="190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44" name="数式" r:id="rId7" imgW="952200" imgH="203040" progId="Equation.3">
                  <p:embed/>
                </p:oleObj>
              </mc:Choice>
              <mc:Fallback>
                <p:oleObj name="数式" r:id="rId7" imgW="952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133600"/>
                        <a:ext cx="190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42061"/>
              </p:ext>
            </p:extLst>
          </p:nvPr>
        </p:nvGraphicFramePr>
        <p:xfrm>
          <a:off x="6715720" y="1196752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45" name="数式" r:id="rId9" imgW="368280" imgH="203040" progId="Equation.3">
                  <p:embed/>
                </p:oleObj>
              </mc:Choice>
              <mc:Fallback>
                <p:oleObj name="数式" r:id="rId9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720" y="1196752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978439"/>
              </p:ext>
            </p:extLst>
          </p:nvPr>
        </p:nvGraphicFramePr>
        <p:xfrm>
          <a:off x="3635896" y="1628800"/>
          <a:ext cx="256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46" name="数式" r:id="rId11" imgW="1282680" imgH="203040" progId="Equation.3">
                  <p:embed/>
                </p:oleObj>
              </mc:Choice>
              <mc:Fallback>
                <p:oleObj name="数式" r:id="rId11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628800"/>
                        <a:ext cx="2565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250609"/>
              </p:ext>
            </p:extLst>
          </p:nvPr>
        </p:nvGraphicFramePr>
        <p:xfrm>
          <a:off x="6605736" y="1629023"/>
          <a:ext cx="99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47" name="数式" r:id="rId13" imgW="495000" imgH="203040" progId="Equation.3">
                  <p:embed/>
                </p:oleObj>
              </mc:Choice>
              <mc:Fallback>
                <p:oleObj name="数式" r:id="rId13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736" y="1629023"/>
                        <a:ext cx="99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88260"/>
              </p:ext>
            </p:extLst>
          </p:nvPr>
        </p:nvGraphicFramePr>
        <p:xfrm>
          <a:off x="4283968" y="1222400"/>
          <a:ext cx="132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48" name="数式" r:id="rId15" imgW="660240" imgH="203040" progId="Equation.3">
                  <p:embed/>
                </p:oleObj>
              </mc:Choice>
              <mc:Fallback>
                <p:oleObj name="数式" r:id="rId1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222400"/>
                        <a:ext cx="132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22540"/>
              </p:ext>
            </p:extLst>
          </p:nvPr>
        </p:nvGraphicFramePr>
        <p:xfrm>
          <a:off x="6838528" y="2132856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49" name="数式" r:id="rId17" imgW="342720" imgH="203040" progId="Equation.3">
                  <p:embed/>
                </p:oleObj>
              </mc:Choice>
              <mc:Fallback>
                <p:oleObj name="数式" r:id="rId17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528" y="2132856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124763"/>
              </p:ext>
            </p:extLst>
          </p:nvPr>
        </p:nvGraphicFramePr>
        <p:xfrm>
          <a:off x="3597275" y="2636838"/>
          <a:ext cx="284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50" name="数式" r:id="rId19" imgW="1422360" imgH="203040" progId="Equation.3">
                  <p:embed/>
                </p:oleObj>
              </mc:Choice>
              <mc:Fallback>
                <p:oleObj name="数式" r:id="rId19" imgW="1422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636838"/>
                        <a:ext cx="2844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04113"/>
              </p:ext>
            </p:extLst>
          </p:nvPr>
        </p:nvGraphicFramePr>
        <p:xfrm>
          <a:off x="6660232" y="3140968"/>
          <a:ext cx="99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51" name="数式" r:id="rId21" imgW="495000" imgH="203040" progId="Equation.3">
                  <p:embed/>
                </p:oleObj>
              </mc:Choice>
              <mc:Fallback>
                <p:oleObj name="数式" r:id="rId21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140968"/>
                        <a:ext cx="99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86376"/>
              </p:ext>
            </p:extLst>
          </p:nvPr>
        </p:nvGraphicFramePr>
        <p:xfrm>
          <a:off x="3957638" y="3141663"/>
          <a:ext cx="218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52" name="数式" r:id="rId23" imgW="1091880" imgH="203040" progId="Equation.3">
                  <p:embed/>
                </p:oleObj>
              </mc:Choice>
              <mc:Fallback>
                <p:oleObj name="数式" r:id="rId23" imgW="1091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141663"/>
                        <a:ext cx="218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00945"/>
              </p:ext>
            </p:extLst>
          </p:nvPr>
        </p:nvGraphicFramePr>
        <p:xfrm>
          <a:off x="3923928" y="3645024"/>
          <a:ext cx="228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53" name="数式" r:id="rId25" imgW="1143000" imgH="203040" progId="Equation.3">
                  <p:embed/>
                </p:oleObj>
              </mc:Choice>
              <mc:Fallback>
                <p:oleObj name="数式" r:id="rId25" imgW="1143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645024"/>
                        <a:ext cx="2286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91770"/>
              </p:ext>
            </p:extLst>
          </p:nvPr>
        </p:nvGraphicFramePr>
        <p:xfrm>
          <a:off x="2298080" y="5429786"/>
          <a:ext cx="1193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54" name="数式" r:id="rId27" imgW="596880" imgH="177480" progId="Equation.3">
                  <p:embed/>
                </p:oleObj>
              </mc:Choice>
              <mc:Fallback>
                <p:oleObj name="数式" r:id="rId27" imgW="596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080" y="5429786"/>
                        <a:ext cx="11938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611560" y="4254187"/>
            <a:ext cx="6207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400">
                <a:solidFill>
                  <a:srgbClr val="A50021"/>
                </a:solidFill>
                <a:ea typeface="Arial Unicode MS" panose="020B0604020202020204" pitchFamily="50" charset="-128"/>
              </a:defRPr>
            </a:lvl1pPr>
          </a:lstStyle>
          <a:p>
            <a:r>
              <a:rPr lang="en-US" altLang="ja-JP" dirty="0" smtClean="0"/>
              <a:t>Note:</a:t>
            </a:r>
          </a:p>
          <a:p>
            <a:r>
              <a:rPr lang="en-US" altLang="ja-JP" dirty="0" smtClean="0"/>
              <a:t>These are widely referred to as *** algebra,</a:t>
            </a:r>
          </a:p>
          <a:p>
            <a:r>
              <a:rPr lang="en-US" altLang="ja-JP" dirty="0" smtClean="0"/>
              <a:t>but are not an algebra in a strict sense </a:t>
            </a:r>
          </a:p>
          <a:p>
            <a:r>
              <a:rPr lang="en-US" altLang="ja-JP" dirty="0" smtClean="0"/>
              <a:t>because of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6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Communication Graph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1926681"/>
          </a:xfrm>
        </p:spPr>
        <p:txBody>
          <a:bodyPr/>
          <a:lstStyle/>
          <a:p>
            <a:r>
              <a:rPr lang="en-US" altLang="ja-JP" dirty="0" smtClean="0"/>
              <a:t>State transition graph of a representation matrix</a:t>
            </a:r>
          </a:p>
          <a:p>
            <a:pPr lvl="1"/>
            <a:r>
              <a:rPr lang="en-US" altLang="ja-JP" dirty="0" smtClean="0"/>
              <a:t>Node</a:t>
            </a:r>
            <a:r>
              <a:rPr lang="en-US" altLang="ja-JP" dirty="0"/>
              <a:t>: state (of jobs, </a:t>
            </a:r>
            <a:r>
              <a:rPr lang="en-US" altLang="ja-JP" dirty="0" smtClean="0"/>
              <a:t>facilities)</a:t>
            </a:r>
            <a:endParaRPr lang="en-US" altLang="ja-JP" dirty="0"/>
          </a:p>
          <a:p>
            <a:pPr lvl="1"/>
            <a:r>
              <a:rPr lang="en-US" altLang="ja-JP" dirty="0"/>
              <a:t>Weight of </a:t>
            </a:r>
            <a:r>
              <a:rPr lang="en-US" altLang="ja-JP" dirty="0" smtClean="0"/>
              <a:t>an edge: transition time</a:t>
            </a:r>
            <a:endParaRPr lang="en-US" altLang="ja-JP" dirty="0"/>
          </a:p>
          <a:p>
            <a:r>
              <a:rPr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25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963190"/>
              </p:ext>
            </p:extLst>
          </p:nvPr>
        </p:nvGraphicFramePr>
        <p:xfrm>
          <a:off x="3626594" y="2852738"/>
          <a:ext cx="22415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06" name="数式" r:id="rId3" imgW="1244520" imgH="914400" progId="Equation.3">
                  <p:embed/>
                </p:oleObj>
              </mc:Choice>
              <mc:Fallback>
                <p:oleObj name="数式" r:id="rId3" imgW="12445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594" y="2852738"/>
                        <a:ext cx="22415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621549" y="3212976"/>
            <a:ext cx="2582299" cy="1446357"/>
            <a:chOff x="549541" y="3134771"/>
            <a:chExt cx="2582299" cy="1446357"/>
          </a:xfrm>
        </p:grpSpPr>
        <p:sp>
          <p:nvSpPr>
            <p:cNvPr id="7" name="円/楕円 6"/>
            <p:cNvSpPr/>
            <p:nvPr/>
          </p:nvSpPr>
          <p:spPr>
            <a:xfrm>
              <a:off x="549541" y="3871436"/>
              <a:ext cx="422059" cy="4220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1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1701669" y="3871436"/>
              <a:ext cx="422059" cy="4220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3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1115616" y="3134771"/>
              <a:ext cx="422059" cy="4220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2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cxnSp>
          <p:nvCxnSpPr>
            <p:cNvPr id="10" name="直線矢印コネクタ 9"/>
            <p:cNvCxnSpPr>
              <a:stCxn id="7" idx="6"/>
              <a:endCxn id="8" idx="2"/>
            </p:cNvCxnSpPr>
            <p:nvPr/>
          </p:nvCxnSpPr>
          <p:spPr>
            <a:xfrm>
              <a:off x="971600" y="4082465"/>
              <a:ext cx="730069" cy="0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1170192" y="4082465"/>
              <a:ext cx="312906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7</a:t>
              </a:r>
              <a:endParaRPr kumimoji="1" lang="ja-JP" altLang="en-US" sz="2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83568" y="3245688"/>
              <a:ext cx="312906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4</a:t>
              </a:r>
              <a:endParaRPr kumimoji="1" lang="ja-JP" altLang="en-US" sz="2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cxnSp>
          <p:nvCxnSpPr>
            <p:cNvPr id="13" name="直線矢印コネクタ 12"/>
            <p:cNvCxnSpPr>
              <a:stCxn id="7" idx="7"/>
              <a:endCxn id="9" idx="3"/>
            </p:cNvCxnSpPr>
            <p:nvPr/>
          </p:nvCxnSpPr>
          <p:spPr>
            <a:xfrm flipV="1">
              <a:off x="909791" y="3495020"/>
              <a:ext cx="267634" cy="438225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8" idx="6"/>
              <a:endCxn id="16" idx="2"/>
            </p:cNvCxnSpPr>
            <p:nvPr/>
          </p:nvCxnSpPr>
          <p:spPr>
            <a:xfrm>
              <a:off x="2123728" y="4082465"/>
              <a:ext cx="586053" cy="0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619672" y="3245687"/>
              <a:ext cx="312906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5</a:t>
              </a:r>
              <a:endParaRPr kumimoji="1" lang="ja-JP" altLang="en-US" sz="2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709781" y="3871436"/>
              <a:ext cx="422059" cy="4220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4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cxnSp>
          <p:nvCxnSpPr>
            <p:cNvPr id="17" name="直線矢印コネクタ 16"/>
            <p:cNvCxnSpPr>
              <a:stCxn id="9" idx="5"/>
              <a:endCxn id="8" idx="1"/>
            </p:cNvCxnSpPr>
            <p:nvPr/>
          </p:nvCxnSpPr>
          <p:spPr>
            <a:xfrm>
              <a:off x="1475866" y="3495020"/>
              <a:ext cx="287612" cy="438225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2260301" y="4064372"/>
              <a:ext cx="312906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3</a:t>
              </a:r>
              <a:endParaRPr kumimoji="1" lang="ja-JP" altLang="en-US" sz="2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768626" y="2862882"/>
            <a:ext cx="5123854" cy="3436492"/>
            <a:chOff x="3672458" y="2862882"/>
            <a:chExt cx="5123854" cy="3436492"/>
          </a:xfrm>
        </p:grpSpPr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3008449"/>
                </p:ext>
              </p:extLst>
            </p:nvPr>
          </p:nvGraphicFramePr>
          <p:xfrm>
            <a:off x="5945832" y="2862882"/>
            <a:ext cx="2514600" cy="164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207" name="数式" r:id="rId5" imgW="1396800" imgH="914400" progId="Equation.3">
                    <p:embed/>
                  </p:oleObj>
                </mc:Choice>
                <mc:Fallback>
                  <p:oleObj name="数式" r:id="rId5" imgW="13968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5832" y="2862882"/>
                          <a:ext cx="2514600" cy="164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オブジェクト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9471248"/>
                </p:ext>
              </p:extLst>
            </p:nvPr>
          </p:nvGraphicFramePr>
          <p:xfrm>
            <a:off x="3672458" y="4652963"/>
            <a:ext cx="2584450" cy="164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208" name="数式" r:id="rId7" imgW="1434960" imgH="914400" progId="Equation.3">
                    <p:embed/>
                  </p:oleObj>
                </mc:Choice>
                <mc:Fallback>
                  <p:oleObj name="数式" r:id="rId7" imgW="143496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2458" y="4652963"/>
                          <a:ext cx="2584450" cy="164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オブジェクト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2855234"/>
                </p:ext>
              </p:extLst>
            </p:nvPr>
          </p:nvGraphicFramePr>
          <p:xfrm>
            <a:off x="6372200" y="4653136"/>
            <a:ext cx="2424112" cy="164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209" name="数式" r:id="rId9" imgW="1346040" imgH="914400" progId="Equation.3">
                    <p:embed/>
                  </p:oleObj>
                </mc:Choice>
                <mc:Fallback>
                  <p:oleObj name="数式" r:id="rId9" imgW="134604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200" y="4653136"/>
                          <a:ext cx="2424112" cy="164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グループ化 22"/>
          <p:cNvGrpSpPr/>
          <p:nvPr/>
        </p:nvGrpSpPr>
        <p:grpSpPr>
          <a:xfrm>
            <a:off x="406871" y="4941168"/>
            <a:ext cx="3229026" cy="1323439"/>
            <a:chOff x="406871" y="4941168"/>
            <a:chExt cx="3229026" cy="1323439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401735" y="4941168"/>
              <a:ext cx="22341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ea typeface="Tahoma" panose="020B0604030504040204" pitchFamily="34" charset="0"/>
                  <a:cs typeface="Tahoma" panose="020B0604030504040204" pitchFamily="34" charset="0"/>
                </a:rPr>
                <a:t>: Reachable with </a:t>
              </a:r>
              <a:r>
                <a:rPr lang="en-US" altLang="ja-JP" sz="2000" i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</a:t>
              </a:r>
              <a:r>
                <a:rPr lang="ja-JP" altLang="en-US" sz="2000" dirty="0" smtClean="0">
                  <a:ea typeface="Arial Unicode MS" panose="020B0604020202020204" pitchFamily="50" charset="-128"/>
                  <a:cs typeface="Tahoma" panose="020B0604030504040204" pitchFamily="34" charset="0"/>
                </a:rPr>
                <a:t> </a:t>
              </a:r>
              <a:r>
                <a:rPr lang="en-US" altLang="ja-JP" sz="2000" dirty="0" smtClean="0">
                  <a:ea typeface="Tahoma" panose="020B0604030504040204" pitchFamily="34" charset="0"/>
                  <a:cs typeface="Tahoma" panose="020B0604030504040204" pitchFamily="34" charset="0"/>
                </a:rPr>
                <a:t>steps from </a:t>
              </a:r>
              <a:r>
                <a:rPr lang="en-US" altLang="ja-JP" sz="2000" i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altLang="ja-JP" sz="2000" i="1" dirty="0" smtClean="0">
                  <a:ea typeface="Tahoma" panose="020B0604030504040204" pitchFamily="34" charset="0"/>
                  <a:cs typeface="Tahoma" panose="020B0604030504040204" pitchFamily="34" charset="0"/>
                </a:rPr>
                <a:t> -&gt; </a:t>
              </a:r>
              <a:r>
                <a:rPr lang="en-US" altLang="ja-JP" sz="2000" i="1" dirty="0" err="1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altLang="ja-JP" sz="2000" i="1" dirty="0" smtClean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2000" dirty="0" smtClean="0">
                  <a:ea typeface="Tahoma" panose="020B0604030504040204" pitchFamily="34" charset="0"/>
                  <a:cs typeface="Tahoma" panose="020B0604030504040204" pitchFamily="34" charset="0"/>
                </a:rPr>
                <a:t>maximum cumulative weight</a:t>
              </a:r>
              <a:endParaRPr kumimoji="1" lang="ja-JP" altLang="en-US" sz="2000" dirty="0">
                <a:ea typeface="Arial Unicode MS" panose="020B0604020202020204" pitchFamily="50" charset="-128"/>
                <a:cs typeface="Tahoma" panose="020B0604030504040204" pitchFamily="34" charset="0"/>
              </a:endParaRPr>
            </a:p>
          </p:txBody>
        </p:sp>
        <p:graphicFrame>
          <p:nvGraphicFramePr>
            <p:cNvPr id="25" name="オブジェクト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5957988"/>
                </p:ext>
              </p:extLst>
            </p:nvPr>
          </p:nvGraphicFramePr>
          <p:xfrm>
            <a:off x="406871" y="4941168"/>
            <a:ext cx="1005840" cy="558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210" name="数式" r:id="rId11" imgW="457200" imgH="253800" progId="Equation.3">
                    <p:embed/>
                  </p:oleObj>
                </mc:Choice>
                <mc:Fallback>
                  <p:oleObj name="数式" r:id="rId11" imgW="457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1" y="4941168"/>
                          <a:ext cx="1005840" cy="558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970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Eigenvalue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5007"/>
            <a:ext cx="8784976" cy="523220"/>
          </a:xfrm>
        </p:spPr>
        <p:txBody>
          <a:bodyPr/>
          <a:lstStyle/>
          <a:p>
            <a:r>
              <a:rPr lang="en-US" altLang="ja-JP" dirty="0" smtClean="0"/>
              <a:t>Num. eigenvalues of square matrices: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dirty="0" smtClean="0"/>
              <a:t> or smaller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26</a:t>
            </a:fld>
            <a:endParaRPr lang="en-US" altLang="ja-JP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81599"/>
              </p:ext>
            </p:extLst>
          </p:nvPr>
        </p:nvGraphicFramePr>
        <p:xfrm>
          <a:off x="467544" y="2564904"/>
          <a:ext cx="292032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1" name="数式" r:id="rId3" imgW="1460160" imgH="457200" progId="Equation.3">
                  <p:embed/>
                </p:oleObj>
              </mc:Choice>
              <mc:Fallback>
                <p:oleObj name="数式" r:id="rId3" imgW="1460160" imgH="4572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564904"/>
                        <a:ext cx="292032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59603"/>
              </p:ext>
            </p:extLst>
          </p:nvPr>
        </p:nvGraphicFramePr>
        <p:xfrm>
          <a:off x="3519576" y="2564904"/>
          <a:ext cx="299664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2" name="数式" r:id="rId5" imgW="1498320" imgH="457200" progId="Equation.3">
                  <p:embed/>
                </p:oleObj>
              </mc:Choice>
              <mc:Fallback>
                <p:oleObj name="数式" r:id="rId5" imgW="1498320" imgH="4572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576" y="2564904"/>
                        <a:ext cx="299664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03345"/>
              </p:ext>
            </p:extLst>
          </p:nvPr>
        </p:nvGraphicFramePr>
        <p:xfrm>
          <a:off x="467544" y="3645024"/>
          <a:ext cx="294624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3" name="数式" r:id="rId7" imgW="1473120" imgH="457200" progId="Equation.3">
                  <p:embed/>
                </p:oleObj>
              </mc:Choice>
              <mc:Fallback>
                <p:oleObj name="数式" r:id="rId7" imgW="1473120" imgH="4572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645024"/>
                        <a:ext cx="294624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418619"/>
              </p:ext>
            </p:extLst>
          </p:nvPr>
        </p:nvGraphicFramePr>
        <p:xfrm>
          <a:off x="503144" y="4725144"/>
          <a:ext cx="284472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4" name="数式" r:id="rId9" imgW="1422360" imgH="457200" progId="Equation.3">
                  <p:embed/>
                </p:oleObj>
              </mc:Choice>
              <mc:Fallback>
                <p:oleObj name="数式" r:id="rId9" imgW="1422360" imgH="45720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44" y="4725144"/>
                        <a:ext cx="284472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845500"/>
              </p:ext>
            </p:extLst>
          </p:nvPr>
        </p:nvGraphicFramePr>
        <p:xfrm>
          <a:off x="3491880" y="1156650"/>
          <a:ext cx="2011680" cy="39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5" name="数式" r:id="rId11" imgW="914400" imgH="177480" progId="Equation.3">
                  <p:embed/>
                </p:oleObj>
              </mc:Choice>
              <mc:Fallback>
                <p:oleObj name="数式" r:id="rId11" imgW="914400" imgH="17748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156650"/>
                        <a:ext cx="2011680" cy="390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347864" y="980728"/>
            <a:ext cx="2448272" cy="792088"/>
          </a:xfrm>
          <a:prstGeom prst="roundRect">
            <a:avLst>
              <a:gd name="adj" fmla="val 7190"/>
            </a:avLst>
          </a:prstGeom>
          <a:noFill/>
          <a:ln w="31750"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6982812" y="3222966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7984227" y="3222966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cxnSp>
        <p:nvCxnSpPr>
          <p:cNvPr id="20" name="直線矢印コネクタ 19"/>
          <p:cNvCxnSpPr>
            <a:stCxn id="36" idx="2"/>
            <a:endCxn id="35" idx="6"/>
          </p:cNvCxnSpPr>
          <p:nvPr/>
        </p:nvCxnSpPr>
        <p:spPr>
          <a:xfrm flipH="1">
            <a:off x="7404871" y="5058797"/>
            <a:ext cx="579356" cy="0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145238" y="2236246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075518" y="2243429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3" name="フリーフォーム 32"/>
          <p:cNvSpPr/>
          <p:nvPr/>
        </p:nvSpPr>
        <p:spPr>
          <a:xfrm>
            <a:off x="6963765" y="2715427"/>
            <a:ext cx="434645" cy="495335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7928905" y="2718910"/>
            <a:ext cx="434645" cy="495335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982812" y="4847768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7984227" y="4847768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145238" y="3861048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0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075518" y="3868231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6963765" y="4340229"/>
            <a:ext cx="434645" cy="495335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0" name="フリーフォーム 39"/>
          <p:cNvSpPr/>
          <p:nvPr/>
        </p:nvSpPr>
        <p:spPr>
          <a:xfrm>
            <a:off x="7928905" y="4343712"/>
            <a:ext cx="434645" cy="495335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571461" y="4981794"/>
            <a:ext cx="312907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0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533043"/>
              </p:ext>
            </p:extLst>
          </p:nvPr>
        </p:nvGraphicFramePr>
        <p:xfrm>
          <a:off x="3559596" y="4725144"/>
          <a:ext cx="205704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6" name="数式" r:id="rId13" imgW="1028520" imgH="457200" progId="Equation.3">
                  <p:embed/>
                </p:oleObj>
              </mc:Choice>
              <mc:Fallback>
                <p:oleObj name="数式" r:id="rId13" imgW="1028520" imgH="457200" progId="Equation.3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596" y="4725144"/>
                        <a:ext cx="205704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3518053" y="5661248"/>
            <a:ext cx="465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These are all eigenvectors</a:t>
            </a:r>
          </a:p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-&gt; indeterminacy for constant offsets</a:t>
            </a:r>
          </a:p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(Set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for the minimum non-</a:t>
            </a:r>
            <a:r>
              <a:rPr lang="en-US" altLang="ja-JP" sz="2000" i="1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element) 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Eigenvalue of a reduced matrix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1409617"/>
          </a:xfrm>
        </p:spPr>
        <p:txBody>
          <a:bodyPr/>
          <a:lstStyle/>
          <a:p>
            <a:r>
              <a:rPr lang="en-US" altLang="ja-JP" dirty="0"/>
              <a:t>Only one eigenvalue</a:t>
            </a:r>
          </a:p>
          <a:p>
            <a:pPr lvl="1"/>
            <a:r>
              <a:rPr lang="en-US" altLang="ja-JP" dirty="0"/>
              <a:t>Maximum average cumulative weight </a:t>
            </a:r>
            <a:r>
              <a:rPr lang="en-US" altLang="ja-JP" dirty="0" smtClean="0"/>
              <a:t>among all cycles</a:t>
            </a:r>
            <a:endParaRPr lang="en-US" altLang="ja-JP" dirty="0"/>
          </a:p>
          <a:p>
            <a:pPr lvl="1"/>
            <a:r>
              <a:rPr lang="en-US" altLang="ja-JP" dirty="0"/>
              <a:t>All elements of eigenvectors are </a:t>
            </a:r>
            <a:r>
              <a:rPr lang="en-US" altLang="ja-JP" dirty="0" smtClean="0"/>
              <a:t>non-</a:t>
            </a:r>
            <a:r>
              <a:rPr lang="en-US" altLang="ja-JP" i="1" dirty="0" smtClean="0">
                <a:latin typeface="Symbol" panose="05050102010706020507" pitchFamily="18" charset="2"/>
              </a:rPr>
              <a:t>e</a:t>
            </a:r>
            <a:endParaRPr kumimoji="1" lang="ja-JP" altLang="en-US" i="1" dirty="0">
              <a:latin typeface="Symbol" panose="05050102010706020507" pitchFamily="18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63824"/>
              </p:ext>
            </p:extLst>
          </p:nvPr>
        </p:nvGraphicFramePr>
        <p:xfrm>
          <a:off x="293688" y="2760663"/>
          <a:ext cx="363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2" name="数式" r:id="rId3" imgW="1815840" imgH="457200" progId="Equation.3">
                  <p:embed/>
                </p:oleObj>
              </mc:Choice>
              <mc:Fallback>
                <p:oleObj name="数式" r:id="rId3" imgW="1815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2760663"/>
                        <a:ext cx="3632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344202"/>
              </p:ext>
            </p:extLst>
          </p:nvPr>
        </p:nvGraphicFramePr>
        <p:xfrm>
          <a:off x="330200" y="4149725"/>
          <a:ext cx="292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3" name="数式" r:id="rId5" imgW="1460160" imgH="457200" progId="Equation.3">
                  <p:embed/>
                </p:oleObj>
              </mc:Choice>
              <mc:Fallback>
                <p:oleObj name="数式" r:id="rId5" imgW="1460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149725"/>
                        <a:ext cx="2921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257872"/>
              </p:ext>
            </p:extLst>
          </p:nvPr>
        </p:nvGraphicFramePr>
        <p:xfrm>
          <a:off x="338138" y="5467350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4" name="数式" r:id="rId7" imgW="1447560" imgH="457200" progId="Equation.3">
                  <p:embed/>
                </p:oleObj>
              </mc:Choice>
              <mc:Fallback>
                <p:oleObj name="数式" r:id="rId7" imgW="1447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467350"/>
                        <a:ext cx="2895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6495"/>
              </p:ext>
            </p:extLst>
          </p:nvPr>
        </p:nvGraphicFramePr>
        <p:xfrm>
          <a:off x="6249296" y="1844824"/>
          <a:ext cx="2067120" cy="94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5" name="数式" r:id="rId9" imgW="939600" imgH="431640" progId="Equation.3">
                  <p:embed/>
                </p:oleObj>
              </mc:Choice>
              <mc:Fallback>
                <p:oleObj name="数式" r:id="rId9" imgW="93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296" y="1844824"/>
                        <a:ext cx="2067120" cy="949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100018"/>
              </p:ext>
            </p:extLst>
          </p:nvPr>
        </p:nvGraphicFramePr>
        <p:xfrm>
          <a:off x="6398442" y="3356868"/>
          <a:ext cx="2746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6" name="数式" r:id="rId11" imgW="152280" imgH="164880" progId="Equation.3">
                  <p:embed/>
                </p:oleObj>
              </mc:Choice>
              <mc:Fallback>
                <p:oleObj name="数式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442" y="3356868"/>
                        <a:ext cx="27463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97460"/>
              </p:ext>
            </p:extLst>
          </p:nvPr>
        </p:nvGraphicFramePr>
        <p:xfrm>
          <a:off x="6329410" y="3644900"/>
          <a:ext cx="5730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7" name="数式" r:id="rId13" imgW="317160" imgH="228600" progId="Equation.3">
                  <p:embed/>
                </p:oleObj>
              </mc:Choice>
              <mc:Fallback>
                <p:oleObj name="数式" r:id="rId13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410" y="3644900"/>
                        <a:ext cx="57308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30643"/>
              </p:ext>
            </p:extLst>
          </p:nvPr>
        </p:nvGraphicFramePr>
        <p:xfrm>
          <a:off x="6360491" y="4322937"/>
          <a:ext cx="504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8" name="数式" r:id="rId15" imgW="279360" imgH="228600" progId="Equation.3">
                  <p:embed/>
                </p:oleObj>
              </mc:Choice>
              <mc:Fallback>
                <p:oleObj name="数式" r:id="rId1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491" y="4322937"/>
                        <a:ext cx="504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840760" y="328486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: Path of the cycle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823" y="3676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: Weight of the path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40015" y="430529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: Length of the path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300654" y="3136873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302069" y="3136873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5936" y="2567246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3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27246" y="2494037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4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4315515" y="2750356"/>
            <a:ext cx="362637" cy="374313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5280655" y="2753839"/>
            <a:ext cx="362637" cy="374313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51847" y="2688117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4720129" y="3172354"/>
            <a:ext cx="561975" cy="133350"/>
          </a:xfrm>
          <a:custGeom>
            <a:avLst/>
            <a:gdLst>
              <a:gd name="connsiteX0" fmla="*/ 0 w 561975"/>
              <a:gd name="connsiteY0" fmla="*/ 133350 h 133350"/>
              <a:gd name="connsiteX1" fmla="*/ 285750 w 561975"/>
              <a:gd name="connsiteY1" fmla="*/ 0 h 133350"/>
              <a:gd name="connsiteX2" fmla="*/ 561975 w 56197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33350">
                <a:moveTo>
                  <a:pt x="0" y="133350"/>
                </a:moveTo>
                <a:cubicBezTo>
                  <a:pt x="96044" y="66675"/>
                  <a:pt x="192088" y="0"/>
                  <a:pt x="285750" y="0"/>
                </a:cubicBezTo>
                <a:cubicBezTo>
                  <a:pt x="379412" y="0"/>
                  <a:pt x="470693" y="66675"/>
                  <a:pt x="561975" y="133350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3" name="フリーフォーム 22"/>
          <p:cNvSpPr/>
          <p:nvPr/>
        </p:nvSpPr>
        <p:spPr>
          <a:xfrm rot="10800000">
            <a:off x="4736897" y="3458104"/>
            <a:ext cx="561975" cy="133350"/>
          </a:xfrm>
          <a:custGeom>
            <a:avLst/>
            <a:gdLst>
              <a:gd name="connsiteX0" fmla="*/ 0 w 561975"/>
              <a:gd name="connsiteY0" fmla="*/ 133350 h 133350"/>
              <a:gd name="connsiteX1" fmla="*/ 285750 w 561975"/>
              <a:gd name="connsiteY1" fmla="*/ 0 h 133350"/>
              <a:gd name="connsiteX2" fmla="*/ 561975 w 56197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33350">
                <a:moveTo>
                  <a:pt x="0" y="133350"/>
                </a:moveTo>
                <a:cubicBezTo>
                  <a:pt x="96044" y="66675"/>
                  <a:pt x="192088" y="0"/>
                  <a:pt x="285750" y="0"/>
                </a:cubicBezTo>
                <a:cubicBezTo>
                  <a:pt x="379412" y="0"/>
                  <a:pt x="470693" y="66675"/>
                  <a:pt x="561975" y="133350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05971" y="3428448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7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4283968" y="4577645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285383" y="4577645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71062" y="4002013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3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21913" y="3928864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4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4298829" y="4191128"/>
            <a:ext cx="362637" cy="374313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5263969" y="4194611"/>
            <a:ext cx="362637" cy="374313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35161" y="4128889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2" name="フリーフォーム 31"/>
          <p:cNvSpPr/>
          <p:nvPr/>
        </p:nvSpPr>
        <p:spPr>
          <a:xfrm>
            <a:off x="4703443" y="4613126"/>
            <a:ext cx="561975" cy="133350"/>
          </a:xfrm>
          <a:custGeom>
            <a:avLst/>
            <a:gdLst>
              <a:gd name="connsiteX0" fmla="*/ 0 w 561975"/>
              <a:gd name="connsiteY0" fmla="*/ 133350 h 133350"/>
              <a:gd name="connsiteX1" fmla="*/ 285750 w 561975"/>
              <a:gd name="connsiteY1" fmla="*/ 0 h 133350"/>
              <a:gd name="connsiteX2" fmla="*/ 561975 w 56197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33350">
                <a:moveTo>
                  <a:pt x="0" y="133350"/>
                </a:moveTo>
                <a:cubicBezTo>
                  <a:pt x="96044" y="66675"/>
                  <a:pt x="192088" y="0"/>
                  <a:pt x="285750" y="0"/>
                </a:cubicBezTo>
                <a:cubicBezTo>
                  <a:pt x="379412" y="0"/>
                  <a:pt x="470693" y="66675"/>
                  <a:pt x="561975" y="133350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3" name="フリーフォーム 32"/>
          <p:cNvSpPr/>
          <p:nvPr/>
        </p:nvSpPr>
        <p:spPr>
          <a:xfrm rot="10800000">
            <a:off x="4720211" y="4898876"/>
            <a:ext cx="561975" cy="133350"/>
          </a:xfrm>
          <a:custGeom>
            <a:avLst/>
            <a:gdLst>
              <a:gd name="connsiteX0" fmla="*/ 0 w 561975"/>
              <a:gd name="connsiteY0" fmla="*/ 133350 h 133350"/>
              <a:gd name="connsiteX1" fmla="*/ 285750 w 561975"/>
              <a:gd name="connsiteY1" fmla="*/ 0 h 133350"/>
              <a:gd name="connsiteX2" fmla="*/ 561975 w 56197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33350">
                <a:moveTo>
                  <a:pt x="0" y="133350"/>
                </a:moveTo>
                <a:cubicBezTo>
                  <a:pt x="96044" y="66675"/>
                  <a:pt x="192088" y="0"/>
                  <a:pt x="285750" y="0"/>
                </a:cubicBezTo>
                <a:cubicBezTo>
                  <a:pt x="379412" y="0"/>
                  <a:pt x="470693" y="66675"/>
                  <a:pt x="561975" y="133350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60710" y="4893603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5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4300654" y="6017805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5302069" y="6017805"/>
            <a:ext cx="422059" cy="422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74034" y="5450617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3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8" name="フリーフォーム 37"/>
          <p:cNvSpPr/>
          <p:nvPr/>
        </p:nvSpPr>
        <p:spPr>
          <a:xfrm>
            <a:off x="4315515" y="5631288"/>
            <a:ext cx="362637" cy="374313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5280655" y="5634771"/>
            <a:ext cx="362637" cy="374313"/>
          </a:xfrm>
          <a:custGeom>
            <a:avLst/>
            <a:gdLst>
              <a:gd name="connsiteX0" fmla="*/ 200043 w 410730"/>
              <a:gd name="connsiteY0" fmla="*/ 495403 h 495403"/>
              <a:gd name="connsiteX1" fmla="*/ 18 w 410730"/>
              <a:gd name="connsiteY1" fmla="*/ 266803 h 495403"/>
              <a:gd name="connsiteX2" fmla="*/ 209568 w 410730"/>
              <a:gd name="connsiteY2" fmla="*/ 103 h 495403"/>
              <a:gd name="connsiteX3" fmla="*/ 409593 w 410730"/>
              <a:gd name="connsiteY3" fmla="*/ 238228 h 495403"/>
              <a:gd name="connsiteX4" fmla="*/ 276243 w 410730"/>
              <a:gd name="connsiteY4" fmla="*/ 495403 h 495403"/>
              <a:gd name="connsiteX0" fmla="*/ 209566 w 420253"/>
              <a:gd name="connsiteY0" fmla="*/ 496895 h 496895"/>
              <a:gd name="connsiteX1" fmla="*/ 16 w 420253"/>
              <a:gd name="connsiteY1" fmla="*/ 153995 h 496895"/>
              <a:gd name="connsiteX2" fmla="*/ 219091 w 420253"/>
              <a:gd name="connsiteY2" fmla="*/ 1595 h 496895"/>
              <a:gd name="connsiteX3" fmla="*/ 419116 w 420253"/>
              <a:gd name="connsiteY3" fmla="*/ 239720 h 496895"/>
              <a:gd name="connsiteX4" fmla="*/ 285766 w 420253"/>
              <a:gd name="connsiteY4" fmla="*/ 496895 h 496895"/>
              <a:gd name="connsiteX0" fmla="*/ 209566 w 420253"/>
              <a:gd name="connsiteY0" fmla="*/ 495326 h 495326"/>
              <a:gd name="connsiteX1" fmla="*/ 16 w 420253"/>
              <a:gd name="connsiteY1" fmla="*/ 152426 h 495326"/>
              <a:gd name="connsiteX2" fmla="*/ 219091 w 420253"/>
              <a:gd name="connsiteY2" fmla="*/ 26 h 495326"/>
              <a:gd name="connsiteX3" fmla="*/ 419116 w 420253"/>
              <a:gd name="connsiteY3" fmla="*/ 161951 h 495326"/>
              <a:gd name="connsiteX4" fmla="*/ 285766 w 420253"/>
              <a:gd name="connsiteY4" fmla="*/ 495326 h 495326"/>
              <a:gd name="connsiteX0" fmla="*/ 216137 w 426824"/>
              <a:gd name="connsiteY0" fmla="*/ 495335 h 495335"/>
              <a:gd name="connsiteX1" fmla="*/ 6587 w 426824"/>
              <a:gd name="connsiteY1" fmla="*/ 152435 h 495335"/>
              <a:gd name="connsiteX2" fmla="*/ 225662 w 426824"/>
              <a:gd name="connsiteY2" fmla="*/ 35 h 495335"/>
              <a:gd name="connsiteX3" fmla="*/ 425687 w 426824"/>
              <a:gd name="connsiteY3" fmla="*/ 161960 h 495335"/>
              <a:gd name="connsiteX4" fmla="*/ 292337 w 426824"/>
              <a:gd name="connsiteY4" fmla="*/ 495335 h 495335"/>
              <a:gd name="connsiteX0" fmla="*/ 216137 w 434645"/>
              <a:gd name="connsiteY0" fmla="*/ 495335 h 495335"/>
              <a:gd name="connsiteX1" fmla="*/ 6587 w 434645"/>
              <a:gd name="connsiteY1" fmla="*/ 152435 h 495335"/>
              <a:gd name="connsiteX2" fmla="*/ 225662 w 434645"/>
              <a:gd name="connsiteY2" fmla="*/ 35 h 495335"/>
              <a:gd name="connsiteX3" fmla="*/ 425687 w 434645"/>
              <a:gd name="connsiteY3" fmla="*/ 161960 h 495335"/>
              <a:gd name="connsiteX4" fmla="*/ 292337 w 434645"/>
              <a:gd name="connsiteY4" fmla="*/ 495335 h 4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5" h="495335">
                <a:moveTo>
                  <a:pt x="216137" y="495335"/>
                </a:moveTo>
                <a:cubicBezTo>
                  <a:pt x="115331" y="422310"/>
                  <a:pt x="-33100" y="254035"/>
                  <a:pt x="6587" y="152435"/>
                </a:cubicBezTo>
                <a:cubicBezTo>
                  <a:pt x="46274" y="50835"/>
                  <a:pt x="155812" y="-1552"/>
                  <a:pt x="225662" y="35"/>
                </a:cubicBezTo>
                <a:cubicBezTo>
                  <a:pt x="295512" y="1623"/>
                  <a:pt x="386000" y="69885"/>
                  <a:pt x="425687" y="161960"/>
                </a:cubicBezTo>
                <a:cubicBezTo>
                  <a:pt x="465374" y="254035"/>
                  <a:pt x="364568" y="408022"/>
                  <a:pt x="292337" y="495335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851847" y="5569049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41" name="フリーフォーム 40"/>
          <p:cNvSpPr/>
          <p:nvPr/>
        </p:nvSpPr>
        <p:spPr>
          <a:xfrm>
            <a:off x="4720129" y="6053286"/>
            <a:ext cx="561975" cy="133350"/>
          </a:xfrm>
          <a:custGeom>
            <a:avLst/>
            <a:gdLst>
              <a:gd name="connsiteX0" fmla="*/ 0 w 561975"/>
              <a:gd name="connsiteY0" fmla="*/ 133350 h 133350"/>
              <a:gd name="connsiteX1" fmla="*/ 285750 w 561975"/>
              <a:gd name="connsiteY1" fmla="*/ 0 h 133350"/>
              <a:gd name="connsiteX2" fmla="*/ 561975 w 56197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33350">
                <a:moveTo>
                  <a:pt x="0" y="133350"/>
                </a:moveTo>
                <a:cubicBezTo>
                  <a:pt x="96044" y="66675"/>
                  <a:pt x="192088" y="0"/>
                  <a:pt x="285750" y="0"/>
                </a:cubicBezTo>
                <a:cubicBezTo>
                  <a:pt x="379412" y="0"/>
                  <a:pt x="470693" y="66675"/>
                  <a:pt x="561975" y="133350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2" name="フリーフォーム 41"/>
          <p:cNvSpPr/>
          <p:nvPr/>
        </p:nvSpPr>
        <p:spPr>
          <a:xfrm rot="10800000">
            <a:off x="4736897" y="6339036"/>
            <a:ext cx="561975" cy="133350"/>
          </a:xfrm>
          <a:custGeom>
            <a:avLst/>
            <a:gdLst>
              <a:gd name="connsiteX0" fmla="*/ 0 w 561975"/>
              <a:gd name="connsiteY0" fmla="*/ 133350 h 133350"/>
              <a:gd name="connsiteX1" fmla="*/ 285750 w 561975"/>
              <a:gd name="connsiteY1" fmla="*/ 0 h 133350"/>
              <a:gd name="connsiteX2" fmla="*/ 561975 w 56197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33350">
                <a:moveTo>
                  <a:pt x="0" y="133350"/>
                </a:moveTo>
                <a:cubicBezTo>
                  <a:pt x="96044" y="66675"/>
                  <a:pt x="192088" y="0"/>
                  <a:pt x="285750" y="0"/>
                </a:cubicBezTo>
                <a:cubicBezTo>
                  <a:pt x="379412" y="0"/>
                  <a:pt x="470693" y="66675"/>
                  <a:pt x="561975" y="133350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04140" y="6314713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3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652120" y="5373216"/>
            <a:ext cx="31290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72478"/>
              </p:ext>
            </p:extLst>
          </p:nvPr>
        </p:nvGraphicFramePr>
        <p:xfrm>
          <a:off x="6215062" y="3003164"/>
          <a:ext cx="6635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9" name="数式" r:id="rId17" imgW="368280" imgH="203040" progId="Equation.3">
                  <p:embed/>
                </p:oleObj>
              </mc:Choice>
              <mc:Fallback>
                <p:oleObj name="数式" r:id="rId17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2" y="3003164"/>
                        <a:ext cx="6635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テキスト ボックス 45"/>
          <p:cNvSpPr txBox="1"/>
          <p:nvPr/>
        </p:nvSpPr>
        <p:spPr>
          <a:xfrm>
            <a:off x="6840760" y="292494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: Cycle in Graph A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Kleene </a:t>
            </a:r>
            <a:r>
              <a:rPr lang="en-US" altLang="ja-JP" dirty="0" smtClean="0"/>
              <a:t>Star In Max-Plus Algebra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3699474"/>
          </a:xfrm>
        </p:spPr>
        <p:txBody>
          <a:bodyPr/>
          <a:lstStyle/>
          <a:p>
            <a:r>
              <a:rPr lang="en-US" altLang="ja-JP" dirty="0"/>
              <a:t>Also referred to as </a:t>
            </a:r>
            <a:r>
              <a:rPr lang="en-US" altLang="ja-JP" dirty="0" smtClean="0"/>
              <a:t>the </a:t>
            </a:r>
            <a:r>
              <a:rPr lang="en-US" altLang="ja-JP" dirty="0" err="1" smtClean="0"/>
              <a:t>Kleene</a:t>
            </a:r>
            <a:r>
              <a:rPr lang="en-US" altLang="ja-JP" dirty="0" smtClean="0"/>
              <a:t> </a:t>
            </a:r>
            <a:r>
              <a:rPr lang="en-US" altLang="ja-JP" dirty="0"/>
              <a:t>Closure</a:t>
            </a:r>
          </a:p>
          <a:p>
            <a:pPr lvl="1"/>
            <a:r>
              <a:rPr lang="en-US" altLang="ja-JP" dirty="0"/>
              <a:t>Collection of symbols of generated by arbitrary repetitions of an </a:t>
            </a:r>
            <a:r>
              <a:rPr lang="en-US" altLang="ja-JP" dirty="0" smtClean="0"/>
              <a:t>operation</a:t>
            </a:r>
            <a:endParaRPr lang="en-US" altLang="ja-JP" dirty="0"/>
          </a:p>
          <a:p>
            <a:r>
              <a:rPr lang="en-US" altLang="ja-JP" dirty="0"/>
              <a:t>In Max-plus </a:t>
            </a:r>
            <a:r>
              <a:rPr lang="en-US" altLang="ja-JP" dirty="0" smtClean="0"/>
              <a:t>algebra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longest </a:t>
            </a:r>
            <a:r>
              <a:rPr lang="en-US" altLang="ja-JP" dirty="0"/>
              <a:t>paths for all </a:t>
            </a:r>
            <a:r>
              <a:rPr lang="en-US" altLang="ja-JP" dirty="0" smtClean="0"/>
              <a:t>node pairs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28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074979"/>
              </p:ext>
            </p:extLst>
          </p:nvPr>
        </p:nvGraphicFramePr>
        <p:xfrm>
          <a:off x="1547664" y="2852936"/>
          <a:ext cx="475456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5" name="数式" r:id="rId3" imgW="1981080" imgH="431640" progId="Equation.3">
                  <p:embed/>
                </p:oleObj>
              </mc:Choice>
              <mc:Fallback>
                <p:oleObj name="数式" r:id="rId3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852936"/>
                        <a:ext cx="475456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21888"/>
              </p:ext>
            </p:extLst>
          </p:nvPr>
        </p:nvGraphicFramePr>
        <p:xfrm>
          <a:off x="393089" y="4581128"/>
          <a:ext cx="8842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6" name="数式" r:id="rId5" imgW="368280" imgH="253800" progId="Equation.3">
                  <p:embed/>
                </p:oleObj>
              </mc:Choice>
              <mc:Fallback>
                <p:oleObj name="数式" r:id="rId5" imgW="36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89" y="4581128"/>
                        <a:ext cx="8842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329191" y="4626858"/>
            <a:ext cx="352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>
                <a:ea typeface="Arial Unicode MS" panose="020B0604020202020204" pitchFamily="50" charset="-128"/>
                <a:cs typeface="Tahoma" panose="020B0604030504040204" pitchFamily="34" charset="0"/>
              </a:rPr>
              <a:t>≠ </a:t>
            </a:r>
            <a:r>
              <a:rPr lang="en-US" altLang="ja-JP" sz="2200" i="1" dirty="0" smtClean="0">
                <a:latin typeface="Symbol" panose="05050102010706020507" pitchFamily="18" charset="2"/>
                <a:ea typeface="Tahom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n-US" altLang="ja-JP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 : maximum cumulative weights from node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</a:t>
            </a:r>
            <a:r>
              <a:rPr lang="en-US" altLang="ja-JP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altLang="ja-JP" sz="2200" i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kumimoji="1" lang="en-US" altLang="ja-JP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ja-JP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200" i="1" dirty="0">
                <a:latin typeface="Symbol" panose="05050102010706020507" pitchFamily="18" charset="2"/>
                <a:ea typeface="Tahoma" panose="020B0604030504040204" pitchFamily="34" charset="0"/>
                <a:cs typeface="Times New Roman" panose="02020603050405020304" pitchFamily="18" charset="0"/>
              </a:rPr>
              <a:t>e </a:t>
            </a:r>
            <a:r>
              <a:rPr lang="en-US" altLang="ja-JP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ja-JP" altLang="en-US" sz="2200" dirty="0" smtClean="0">
                <a:ea typeface="Arial Unicode MS" panose="020B0604020202020204" pitchFamily="50" charset="-128"/>
                <a:cs typeface="Tahoma" panose="020B0604030504040204" pitchFamily="34" charset="0"/>
              </a:rPr>
              <a:t> </a:t>
            </a:r>
            <a:r>
              <a:rPr lang="en-US" altLang="ja-JP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not reachable from node </a:t>
            </a:r>
            <a:r>
              <a:rPr lang="en-US" altLang="ja-JP" sz="22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</a:t>
            </a:r>
            <a:r>
              <a:rPr lang="en-US" altLang="ja-JP" sz="2200" dirty="0"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en-US" altLang="ja-JP" sz="22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altLang="ja-JP" sz="22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1475656" y="2852936"/>
            <a:ext cx="5112568" cy="1080120"/>
          </a:xfrm>
          <a:prstGeom prst="roundRect">
            <a:avLst>
              <a:gd name="adj" fmla="val 7190"/>
            </a:avLst>
          </a:prstGeom>
          <a:noFill/>
          <a:ln w="31750"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7446"/>
              </p:ext>
            </p:extLst>
          </p:nvPr>
        </p:nvGraphicFramePr>
        <p:xfrm>
          <a:off x="6583363" y="4159250"/>
          <a:ext cx="238125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7" name="数式" r:id="rId7" imgW="1320480" imgH="914400" progId="Equation.3">
                  <p:embed/>
                </p:oleObj>
              </mc:Choice>
              <mc:Fallback>
                <p:oleObj name="数式" r:id="rId7" imgW="13204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4159250"/>
                        <a:ext cx="2381250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グループ化 10"/>
          <p:cNvGrpSpPr/>
          <p:nvPr/>
        </p:nvGrpSpPr>
        <p:grpSpPr>
          <a:xfrm>
            <a:off x="4870021" y="5223003"/>
            <a:ext cx="2582299" cy="1446357"/>
            <a:chOff x="549541" y="3134771"/>
            <a:chExt cx="2582299" cy="1446357"/>
          </a:xfrm>
        </p:grpSpPr>
        <p:sp>
          <p:nvSpPr>
            <p:cNvPr id="12" name="円/楕円 11"/>
            <p:cNvSpPr/>
            <p:nvPr/>
          </p:nvSpPr>
          <p:spPr>
            <a:xfrm>
              <a:off x="549541" y="3871436"/>
              <a:ext cx="422059" cy="4220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1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701669" y="3871436"/>
              <a:ext cx="422059" cy="4220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3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115616" y="3134771"/>
              <a:ext cx="422059" cy="4220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2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cxnSp>
          <p:nvCxnSpPr>
            <p:cNvPr id="15" name="直線矢印コネクタ 14"/>
            <p:cNvCxnSpPr>
              <a:stCxn id="12" idx="6"/>
              <a:endCxn id="13" idx="2"/>
            </p:cNvCxnSpPr>
            <p:nvPr/>
          </p:nvCxnSpPr>
          <p:spPr>
            <a:xfrm>
              <a:off x="971600" y="4082465"/>
              <a:ext cx="730069" cy="0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1170192" y="4082465"/>
              <a:ext cx="312906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7</a:t>
              </a:r>
              <a:endParaRPr kumimoji="1" lang="ja-JP" altLang="en-US" sz="2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83568" y="3245688"/>
              <a:ext cx="312906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4</a:t>
              </a:r>
              <a:endParaRPr kumimoji="1" lang="ja-JP" altLang="en-US" sz="2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cxnSp>
          <p:nvCxnSpPr>
            <p:cNvPr id="18" name="直線矢印コネクタ 17"/>
            <p:cNvCxnSpPr>
              <a:stCxn id="12" idx="7"/>
              <a:endCxn id="14" idx="3"/>
            </p:cNvCxnSpPr>
            <p:nvPr/>
          </p:nvCxnSpPr>
          <p:spPr>
            <a:xfrm flipV="1">
              <a:off x="909791" y="3495020"/>
              <a:ext cx="267634" cy="438225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>
              <a:stCxn id="13" idx="6"/>
              <a:endCxn id="21" idx="2"/>
            </p:cNvCxnSpPr>
            <p:nvPr/>
          </p:nvCxnSpPr>
          <p:spPr>
            <a:xfrm>
              <a:off x="2123728" y="4082465"/>
              <a:ext cx="586053" cy="0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1619672" y="3245687"/>
              <a:ext cx="312906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5</a:t>
              </a:r>
              <a:endParaRPr kumimoji="1" lang="ja-JP" altLang="en-US" sz="2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709781" y="3871436"/>
              <a:ext cx="422059" cy="4220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4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cxnSp>
          <p:nvCxnSpPr>
            <p:cNvPr id="22" name="直線矢印コネクタ 21"/>
            <p:cNvCxnSpPr>
              <a:stCxn id="14" idx="5"/>
              <a:endCxn id="13" idx="1"/>
            </p:cNvCxnSpPr>
            <p:nvPr/>
          </p:nvCxnSpPr>
          <p:spPr>
            <a:xfrm>
              <a:off x="1475866" y="3495020"/>
              <a:ext cx="287612" cy="438225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2260301" y="4064372"/>
              <a:ext cx="312906" cy="49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3</a:t>
              </a:r>
              <a:endParaRPr kumimoji="1" lang="ja-JP" altLang="en-US" sz="2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56044"/>
              </p:ext>
            </p:extLst>
          </p:nvPr>
        </p:nvGraphicFramePr>
        <p:xfrm>
          <a:off x="6804248" y="2435225"/>
          <a:ext cx="2173287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8" name="数式" r:id="rId9" imgW="1206360" imgH="914400" progId="Equation.3">
                  <p:embed/>
                </p:oleObj>
              </mc:Choice>
              <mc:Fallback>
                <p:oleObj name="数式" r:id="rId9" imgW="1206360" imgH="9144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435225"/>
                        <a:ext cx="2173287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7740353" y="198262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(p.25)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Part I. Introduction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/>
              <a:t>2</a:t>
            </a:fld>
            <a:endParaRPr kumimoji="0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35" y="0"/>
            <a:ext cx="3576265" cy="44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Kleene Star </a:t>
            </a:r>
            <a:r>
              <a:rPr lang="en-US" altLang="ja-JP" dirty="0" smtClean="0"/>
              <a:t>In </a:t>
            </a:r>
            <a:r>
              <a:rPr lang="en-US" altLang="ja-JP" dirty="0"/>
              <a:t>Some Classes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2204864"/>
            <a:ext cx="9108504" cy="3170099"/>
          </a:xfrm>
        </p:spPr>
        <p:txBody>
          <a:bodyPr/>
          <a:lstStyle/>
          <a:p>
            <a:r>
              <a:rPr lang="en-US" altLang="ja-JP" dirty="0" smtClean="0"/>
              <a:t>Directed </a:t>
            </a:r>
            <a:r>
              <a:rPr lang="en-US" altLang="ja-JP" dirty="0"/>
              <a:t>Acyclic Graph (DAG)</a:t>
            </a:r>
          </a:p>
          <a:p>
            <a:pPr lvl="1"/>
            <a:r>
              <a:rPr lang="en-US" altLang="ja-JP" dirty="0"/>
              <a:t>Today's main </a:t>
            </a:r>
            <a:r>
              <a:rPr lang="en-US" altLang="ja-JP" dirty="0" smtClean="0"/>
              <a:t>target </a:t>
            </a:r>
            <a:endParaRPr lang="en-US" altLang="ja-JP" dirty="0"/>
          </a:p>
          <a:p>
            <a:pPr lvl="2"/>
            <a:r>
              <a:rPr lang="en-US" altLang="ja-JP" dirty="0" smtClean="0"/>
              <a:t>There </a:t>
            </a:r>
            <a:r>
              <a:rPr lang="en-US" altLang="ja-JP" dirty="0"/>
              <a:t>is </a:t>
            </a:r>
            <a:r>
              <a:rPr lang="en-US" altLang="ja-JP" dirty="0" smtClean="0"/>
              <a:t>no path </a:t>
            </a:r>
            <a:r>
              <a:rPr lang="en-US" altLang="ja-JP" dirty="0" smtClean="0"/>
              <a:t>with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dirty="0" smtClean="0"/>
              <a:t> </a:t>
            </a:r>
            <a:r>
              <a:rPr lang="en-US" altLang="ja-JP" dirty="0"/>
              <a:t>steps or </a:t>
            </a:r>
            <a:r>
              <a:rPr lang="en-US" altLang="ja-JP" dirty="0" smtClean="0"/>
              <a:t>greater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Connected graph with non-positive maximum circuit </a:t>
            </a:r>
            <a:r>
              <a:rPr lang="en-US" altLang="ja-JP" dirty="0" smtClean="0"/>
              <a:t>weight</a:t>
            </a:r>
          </a:p>
          <a:p>
            <a:pPr lvl="2"/>
            <a:r>
              <a:rPr lang="en-US" altLang="ja-JP" dirty="0" smtClean="0"/>
              <a:t>Any non-positive circuit cannot </a:t>
            </a:r>
            <a:r>
              <a:rPr lang="en-US" altLang="ja-JP" dirty="0"/>
              <a:t>be the longest </a:t>
            </a:r>
            <a:r>
              <a:rPr lang="en-US" altLang="ja-JP" dirty="0" smtClean="0"/>
              <a:t>path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477741"/>
              </p:ext>
            </p:extLst>
          </p:nvPr>
        </p:nvGraphicFramePr>
        <p:xfrm>
          <a:off x="5237515" y="1055170"/>
          <a:ext cx="1371168" cy="103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11" name="数式" r:id="rId3" imgW="571320" imgH="431640" progId="Equation.3">
                  <p:embed/>
                </p:oleObj>
              </mc:Choice>
              <mc:Fallback>
                <p:oleObj name="数式" r:id="rId3" imgW="571320" imgH="431640" progId="Equation.3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515" y="1055170"/>
                        <a:ext cx="1371168" cy="103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232082"/>
              </p:ext>
            </p:extLst>
          </p:nvPr>
        </p:nvGraphicFramePr>
        <p:xfrm>
          <a:off x="323528" y="1052736"/>
          <a:ext cx="4754880" cy="103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12" name="数式" r:id="rId5" imgW="1981200" imgH="431800" progId="Equation.3">
                  <p:embed/>
                </p:oleObj>
              </mc:Choice>
              <mc:Fallback>
                <p:oleObj name="数式" r:id="rId5" imgW="1981200" imgH="43180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052736"/>
                        <a:ext cx="4754880" cy="1036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010247" y="2020778"/>
            <a:ext cx="2954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(finite number of terms)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531171"/>
              </p:ext>
            </p:extLst>
          </p:nvPr>
        </p:nvGraphicFramePr>
        <p:xfrm>
          <a:off x="3419872" y="3501008"/>
          <a:ext cx="1219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13" name="数式" r:id="rId7" imgW="507960" imgH="203040" progId="Equation.3">
                  <p:embed/>
                </p:oleObj>
              </mc:Choice>
              <mc:Fallback>
                <p:oleObj name="数式" r:id="rId7" imgW="507960" imgH="203040" progId="Equation.3">
                  <p:embed/>
                  <p:pic>
                    <p:nvPicPr>
                      <p:cNvPr id="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501008"/>
                        <a:ext cx="1219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534551"/>
              </p:ext>
            </p:extLst>
          </p:nvPr>
        </p:nvGraphicFramePr>
        <p:xfrm>
          <a:off x="5019647" y="3501008"/>
          <a:ext cx="1981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14" name="数式" r:id="rId9" imgW="825480" imgH="228600" progId="Equation.3">
                  <p:embed/>
                </p:oleObj>
              </mc:Choice>
              <mc:Fallback>
                <p:oleObj name="数式" r:id="rId9" imgW="825480" imgH="228600" progId="Equation.3">
                  <p:embed/>
                  <p:pic>
                    <p:nvPicPr>
                      <p:cNvPr id="0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47" y="3501008"/>
                        <a:ext cx="1981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46722"/>
              </p:ext>
            </p:extLst>
          </p:nvPr>
        </p:nvGraphicFramePr>
        <p:xfrm>
          <a:off x="5111080" y="5472013"/>
          <a:ext cx="1981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15" name="数式" r:id="rId11" imgW="825500" imgH="228600" progId="Equation.3">
                  <p:embed/>
                </p:oleObj>
              </mc:Choice>
              <mc:Fallback>
                <p:oleObj name="数式" r:id="rId11" imgW="825500" imgH="2286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080" y="5472013"/>
                        <a:ext cx="1981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485703"/>
              </p:ext>
            </p:extLst>
          </p:nvPr>
        </p:nvGraphicFramePr>
        <p:xfrm>
          <a:off x="3013075" y="5272683"/>
          <a:ext cx="20129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16" name="数式" r:id="rId12" imgW="838080" imgH="431640" progId="Equation.3">
                  <p:embed/>
                </p:oleObj>
              </mc:Choice>
              <mc:Fallback>
                <p:oleObj name="数式" r:id="rId12" imgW="838080" imgH="431640" progId="Equation.3">
                  <p:embed/>
                  <p:pic>
                    <p:nvPicPr>
                      <p:cNvPr id="0" name="オブジェクト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5272683"/>
                        <a:ext cx="20129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7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568952" cy="1296144"/>
          </a:xfrm>
        </p:spPr>
        <p:txBody>
          <a:bodyPr/>
          <a:lstStyle/>
          <a:p>
            <a:r>
              <a:rPr kumimoji="1" lang="en-US" altLang="ja-JP" dirty="0" smtClean="0"/>
              <a:t>Part III. Miscellaneous Topics &amp; Recent Advances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CBF14F85-A994-48A2-9419-7B6980C315A3}" type="slidenum">
              <a:rPr kumimoji="0" lang="ja-JP" altLang="en-US" smtClean="0"/>
              <a:pPr eaLnBrk="1" latinLnBrk="0" hangingPunct="1"/>
              <a:t>30</a:t>
            </a:fld>
            <a:endParaRPr kumimoji="0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35" y="0"/>
            <a:ext cx="3576265" cy="44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Tetris-Like Schedule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lang="en-US" altLang="ja-JP" dirty="0"/>
              <a:t>Earliest schedule of 3 blocks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31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88318" y="2524190"/>
            <a:ext cx="2537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a typeface="Arial Unicode MS" panose="020B0604020202020204" pitchFamily="50" charset="-128"/>
              </a:rPr>
              <a:t>: Block (job) number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7126" y="2519693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k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4164077" y="2971230"/>
          <a:ext cx="2619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0" name="数式" r:id="rId3" imgW="177480" imgH="241200" progId="Equation.3">
                  <p:embed/>
                </p:oleObj>
              </mc:Choice>
              <mc:Fallback>
                <p:oleObj name="数式" r:id="rId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77" y="2971230"/>
                        <a:ext cx="2619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393869" y="2919803"/>
            <a:ext cx="3994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a typeface="Arial Unicode MS" panose="020B0604020202020204" pitchFamily="50" charset="-128"/>
              </a:rPr>
              <a:t>: Upper-end position of resource 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923928" y="3495722"/>
            <a:ext cx="4957632" cy="1379739"/>
            <a:chOff x="3923928" y="2703053"/>
            <a:chExt cx="4957632" cy="1379739"/>
          </a:xfrm>
        </p:grpSpPr>
        <p:graphicFrame>
          <p:nvGraphicFramePr>
            <p:cNvPr id="10" name="オブジェクト 9"/>
            <p:cNvGraphicFramePr>
              <a:graphicFrameLocks noChangeAspect="1"/>
            </p:cNvGraphicFramePr>
            <p:nvPr>
              <p:extLst/>
            </p:nvPr>
          </p:nvGraphicFramePr>
          <p:xfrm>
            <a:off x="3944015" y="2703053"/>
            <a:ext cx="474912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71" name="数式" r:id="rId5" imgW="2374560" imgH="228600" progId="Equation.3">
                    <p:embed/>
                  </p:oleObj>
                </mc:Choice>
                <mc:Fallback>
                  <p:oleObj name="数式" r:id="rId5" imgW="2374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4015" y="2703053"/>
                          <a:ext cx="474912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オブジェクト 10"/>
            <p:cNvGraphicFramePr>
              <a:graphicFrameLocks noChangeAspect="1"/>
            </p:cNvGraphicFramePr>
            <p:nvPr>
              <p:extLst/>
            </p:nvPr>
          </p:nvGraphicFramePr>
          <p:xfrm>
            <a:off x="3935413" y="3187700"/>
            <a:ext cx="4775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72" name="数式" r:id="rId7" imgW="2387520" imgH="228600" progId="Equation.3">
                    <p:embed/>
                  </p:oleObj>
                </mc:Choice>
                <mc:Fallback>
                  <p:oleObj name="数式" r:id="rId7" imgW="23875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413" y="3187700"/>
                          <a:ext cx="47752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/>
            </p:nvPr>
          </p:nvGraphicFramePr>
          <p:xfrm>
            <a:off x="3923928" y="3717032"/>
            <a:ext cx="4957632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73" name="数式" r:id="rId9" imgW="3098520" imgH="228600" progId="Equation.3">
                    <p:embed/>
                  </p:oleObj>
                </mc:Choice>
                <mc:Fallback>
                  <p:oleObj name="数式" r:id="rId9" imgW="30985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717032"/>
                          <a:ext cx="4957632" cy="3657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グループ化 12"/>
          <p:cNvGrpSpPr/>
          <p:nvPr/>
        </p:nvGrpSpPr>
        <p:grpSpPr>
          <a:xfrm>
            <a:off x="323528" y="5028427"/>
            <a:ext cx="4798403" cy="1640933"/>
            <a:chOff x="323528" y="5100435"/>
            <a:chExt cx="4798403" cy="1640933"/>
          </a:xfrm>
        </p:grpSpPr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/>
            </p:nvPr>
          </p:nvGraphicFramePr>
          <p:xfrm>
            <a:off x="323528" y="5100435"/>
            <a:ext cx="4368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74" name="数式" r:id="rId11" imgW="2184120" imgH="291960" progId="Equation.3">
                    <p:embed/>
                  </p:oleObj>
                </mc:Choice>
                <mc:Fallback>
                  <p:oleObj name="数式" r:id="rId11" imgW="218412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5100435"/>
                          <a:ext cx="4368800" cy="58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/>
            </p:nvPr>
          </p:nvGraphicFramePr>
          <p:xfrm>
            <a:off x="421705" y="5635138"/>
            <a:ext cx="660240" cy="48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75" name="数式" r:id="rId13" imgW="330120" imgH="241200" progId="Equation.3">
                    <p:embed/>
                  </p:oleObj>
                </mc:Choice>
                <mc:Fallback>
                  <p:oleObj name="数式" r:id="rId13" imgW="330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05" y="5635138"/>
                          <a:ext cx="660240" cy="48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テキスト ボックス 15"/>
            <p:cNvSpPr txBox="1"/>
            <p:nvPr/>
          </p:nvSpPr>
          <p:spPr>
            <a:xfrm>
              <a:off x="1141785" y="5626609"/>
              <a:ext cx="33891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Arial Unicode MS" panose="020B0604020202020204" pitchFamily="50" charset="-128"/>
                </a:rPr>
                <a:t>: relative upper-/lower- end </a:t>
              </a:r>
            </a:p>
            <a:p>
              <a:r>
                <a:rPr kumimoji="1" lang="en-US" altLang="ja-JP" sz="2000" dirty="0" smtClean="0">
                  <a:ea typeface="Arial Unicode MS" panose="020B0604020202020204" pitchFamily="50" charset="-128"/>
                </a:rPr>
                <a:t>positions of resource </a:t>
              </a:r>
              <a:r>
                <a:rPr lang="en-US" altLang="ja-JP" sz="2000" i="1" dirty="0" err="1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i</a:t>
              </a:r>
              <a:endParaRPr kumimoji="1" lang="ja-JP" altLang="en-US" sz="2000" dirty="0">
                <a:ea typeface="Arial Unicode MS" panose="020B0604020202020204" pitchFamily="50" charset="-128"/>
              </a:endParaRPr>
            </a:p>
          </p:txBody>
        </p:sp>
        <p:graphicFrame>
          <p:nvGraphicFramePr>
            <p:cNvPr id="17" name="オブジェクト 16"/>
            <p:cNvGraphicFramePr>
              <a:graphicFrameLocks noChangeAspect="1"/>
            </p:cNvGraphicFramePr>
            <p:nvPr>
              <p:extLst/>
            </p:nvPr>
          </p:nvGraphicFramePr>
          <p:xfrm>
            <a:off x="323528" y="6284168"/>
            <a:ext cx="1981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76" name="数式" r:id="rId15" imgW="990360" imgH="228600" progId="Equation.3">
                    <p:embed/>
                  </p:oleObj>
                </mc:Choice>
                <mc:Fallback>
                  <p:oleObj name="数式" r:id="rId15" imgW="990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6284168"/>
                          <a:ext cx="19812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テキスト ボックス 17"/>
            <p:cNvSpPr txBox="1"/>
            <p:nvPr/>
          </p:nvSpPr>
          <p:spPr>
            <a:xfrm>
              <a:off x="2282179" y="6288418"/>
              <a:ext cx="28397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Arial Unicode MS" panose="020B0604020202020204" pitchFamily="50" charset="-128"/>
                </a:rPr>
                <a:t>: Resource </a:t>
              </a:r>
              <a:r>
                <a:rPr lang="en-US" altLang="ja-JP" sz="2000" i="1" dirty="0" err="1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i</a:t>
              </a:r>
              <a:r>
                <a:rPr kumimoji="1" lang="en-US" altLang="ja-JP" sz="2000" dirty="0" smtClean="0">
                  <a:ea typeface="Arial Unicode MS" panose="020B0604020202020204" pitchFamily="50" charset="-128"/>
                </a:rPr>
                <a:t> is not used</a:t>
              </a:r>
              <a:endParaRPr kumimoji="1" lang="ja-JP" altLang="en-US" sz="2000" dirty="0">
                <a:ea typeface="Arial Unicode MS" panose="020B0604020202020204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088626" y="5085184"/>
            <a:ext cx="3875862" cy="830997"/>
            <a:chOff x="5220072" y="4253606"/>
            <a:chExt cx="3875862" cy="830997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701928" y="4253606"/>
              <a:ext cx="33940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A50021"/>
                  </a:solidFill>
                  <a:ea typeface="Arial Unicode MS" panose="020B0604020202020204" pitchFamily="50" charset="-128"/>
                </a:rPr>
                <a:t>Lapse of time: '+'</a:t>
              </a:r>
            </a:p>
            <a:p>
              <a:r>
                <a:rPr lang="en-US" altLang="ja-JP" sz="2400" dirty="0" smtClean="0">
                  <a:solidFill>
                    <a:srgbClr val="A50021"/>
                  </a:solidFill>
                  <a:ea typeface="Arial Unicode MS" panose="020B0604020202020204" pitchFamily="50" charset="-128"/>
                </a:rPr>
                <a:t>Non-concurrency: 'max'</a:t>
              </a:r>
              <a:endParaRPr kumimoji="1" lang="ja-JP" altLang="en-US" sz="2400" dirty="0">
                <a:solidFill>
                  <a:srgbClr val="A50021"/>
                </a:solidFill>
                <a:ea typeface="Arial Unicode MS" panose="020B0604020202020204" pitchFamily="50" charset="-128"/>
              </a:endParaRPr>
            </a:p>
          </p:txBody>
        </p:sp>
        <p:sp>
          <p:nvSpPr>
            <p:cNvPr id="21" name="右矢印 20"/>
            <p:cNvSpPr/>
            <p:nvPr/>
          </p:nvSpPr>
          <p:spPr>
            <a:xfrm>
              <a:off x="5220072" y="4489085"/>
              <a:ext cx="432048" cy="3600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07504" y="1633412"/>
            <a:ext cx="3528392" cy="3163740"/>
            <a:chOff x="107504" y="1705420"/>
            <a:chExt cx="3528392" cy="3163740"/>
          </a:xfrm>
        </p:grpSpPr>
        <p:sp>
          <p:nvSpPr>
            <p:cNvPr id="23" name="直方体 22"/>
            <p:cNvSpPr/>
            <p:nvPr/>
          </p:nvSpPr>
          <p:spPr>
            <a:xfrm>
              <a:off x="1171266" y="3801642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4" name="直方体 23"/>
            <p:cNvSpPr/>
            <p:nvPr/>
          </p:nvSpPr>
          <p:spPr>
            <a:xfrm>
              <a:off x="1631428" y="3802731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5" name="直方体 24"/>
            <p:cNvSpPr/>
            <p:nvPr/>
          </p:nvSpPr>
          <p:spPr>
            <a:xfrm>
              <a:off x="1631428" y="3380872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6" name="直方体 25"/>
            <p:cNvSpPr/>
            <p:nvPr/>
          </p:nvSpPr>
          <p:spPr>
            <a:xfrm>
              <a:off x="2567716" y="3801072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7" name="直方体 26"/>
            <p:cNvSpPr/>
            <p:nvPr/>
          </p:nvSpPr>
          <p:spPr>
            <a:xfrm>
              <a:off x="3035676" y="3800888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1631336" y="1705420"/>
              <a:ext cx="1068456" cy="1380000"/>
              <a:chOff x="1631336" y="1705420"/>
              <a:chExt cx="1068456" cy="1380000"/>
            </a:xfrm>
          </p:grpSpPr>
          <p:sp>
            <p:nvSpPr>
              <p:cNvPr id="33" name="直方体 32"/>
              <p:cNvSpPr/>
              <p:nvPr/>
            </p:nvSpPr>
            <p:spPr>
              <a:xfrm>
                <a:off x="1631336" y="2125252"/>
                <a:ext cx="600220" cy="550341"/>
              </a:xfrm>
              <a:prstGeom prst="cub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latin typeface="Tahoma" panose="020B0604030504040204" pitchFamily="34" charset="0"/>
                  <a:ea typeface="Arial Unicode MS" panose="020B0604020202020204" pitchFamily="50" charset="-128"/>
                </a:endParaRPr>
              </a:p>
            </p:txBody>
          </p:sp>
          <p:sp>
            <p:nvSpPr>
              <p:cNvPr id="34" name="直方体 33"/>
              <p:cNvSpPr/>
              <p:nvPr/>
            </p:nvSpPr>
            <p:spPr>
              <a:xfrm>
                <a:off x="2099572" y="2535079"/>
                <a:ext cx="600220" cy="550341"/>
              </a:xfrm>
              <a:prstGeom prst="cub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latin typeface="Tahoma" panose="020B0604030504040204" pitchFamily="34" charset="0"/>
                  <a:ea typeface="Arial Unicode MS" panose="020B0604020202020204" pitchFamily="50" charset="-128"/>
                </a:endParaRPr>
              </a:p>
            </p:txBody>
          </p:sp>
          <p:sp>
            <p:nvSpPr>
              <p:cNvPr id="35" name="直方体 34"/>
              <p:cNvSpPr/>
              <p:nvPr/>
            </p:nvSpPr>
            <p:spPr>
              <a:xfrm>
                <a:off x="2099296" y="2125436"/>
                <a:ext cx="600220" cy="550341"/>
              </a:xfrm>
              <a:prstGeom prst="cub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latin typeface="Tahoma" panose="020B0604030504040204" pitchFamily="34" charset="0"/>
                  <a:ea typeface="Arial Unicode MS" panose="020B0604020202020204" pitchFamily="50" charset="-128"/>
                </a:endParaRPr>
              </a:p>
            </p:txBody>
          </p:sp>
          <p:sp>
            <p:nvSpPr>
              <p:cNvPr id="36" name="直方体 35"/>
              <p:cNvSpPr/>
              <p:nvPr/>
            </p:nvSpPr>
            <p:spPr>
              <a:xfrm>
                <a:off x="2099572" y="1705420"/>
                <a:ext cx="600220" cy="550341"/>
              </a:xfrm>
              <a:prstGeom prst="cub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latin typeface="Tahoma" panose="020B0604030504040204" pitchFamily="34" charset="0"/>
                  <a:ea typeface="Arial Unicode MS" panose="020B0604020202020204" pitchFamily="50" charset="-128"/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61276" y="3952962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k</a:t>
              </a:r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-1</a:t>
              </a:r>
              <a:endParaRPr kumimoji="1" lang="ja-JP" altLang="en-US" sz="2000" dirty="0">
                <a:ea typeface="Arial Unicode MS" panose="020B060402020202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07504" y="4469050"/>
              <a:ext cx="3434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Arial Unicode MS" panose="020B0604020202020204" pitchFamily="50" charset="-128"/>
                </a:rPr>
                <a:t>Resource  1    2    3    4    5</a:t>
              </a:r>
              <a:endParaRPr kumimoji="1" lang="ja-JP" altLang="en-US" sz="2000" dirty="0">
                <a:ea typeface="Arial Unicode MS" panose="020B060402020202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961152" y="225723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k</a:t>
              </a:r>
              <a:endParaRPr kumimoji="1" lang="ja-JP" altLang="en-US" sz="2000" dirty="0">
                <a:ea typeface="Arial Unicode MS" panose="020B0604020202020204" pitchFamily="50" charset="-128"/>
              </a:endParaRPr>
            </a:p>
          </p:txBody>
        </p:sp>
        <p:sp>
          <p:nvSpPr>
            <p:cNvPr id="32" name="V 字形矢印 31"/>
            <p:cNvSpPr/>
            <p:nvPr/>
          </p:nvSpPr>
          <p:spPr>
            <a:xfrm rot="5400000">
              <a:off x="2724728" y="2922002"/>
              <a:ext cx="656506" cy="261234"/>
            </a:xfrm>
            <a:prstGeom prst="notchedRightArrow">
              <a:avLst/>
            </a:prstGeom>
            <a:ln w="1270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3954345" y="1477233"/>
            <a:ext cx="429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ea typeface="Arial Unicode MS" panose="020B0604020202020204" pitchFamily="50" charset="-128"/>
              </a:rPr>
              <a:t>Block = relative times are fixed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ea typeface="Arial Unicode MS" panose="020B0604020202020204" pitchFamily="50" charset="-128"/>
              </a:rPr>
              <a:t>Pre- and post- processing tasks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ea typeface="Arial Unicode MS" panose="020B0604020202020204" pitchFamily="50" charset="-128"/>
              </a:rPr>
              <a:t>Facility interference</a:t>
            </a:r>
            <a:endParaRPr kumimoji="1" lang="ja-JP" altLang="en-US" sz="2000" dirty="0">
              <a:solidFill>
                <a:schemeClr val="accent4">
                  <a:lumMod val="50000"/>
                </a:schemeClr>
              </a:solidFill>
              <a:ea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8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Matrix Representation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4680520" cy="523220"/>
          </a:xfrm>
        </p:spPr>
        <p:txBody>
          <a:bodyPr/>
          <a:lstStyle/>
          <a:p>
            <a:r>
              <a:rPr lang="en-US" altLang="ja-JP" dirty="0" smtClean="0"/>
              <a:t>Earliest times of the Tetris </a:t>
            </a:r>
            <a:r>
              <a:rPr lang="en-US" altLang="ja-JP" dirty="0"/>
              <a:t>type </a:t>
            </a:r>
            <a:r>
              <a:rPr lang="en-US" altLang="ja-JP" dirty="0" smtClean="0"/>
              <a:t>schedule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32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4283968" y="2278063"/>
          <a:ext cx="477678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6" name="数式" r:id="rId3" imgW="2171520" imgH="1143000" progId="Equation.3">
                  <p:embed/>
                </p:oleObj>
              </mc:Choice>
              <mc:Fallback>
                <p:oleObj name="数式" r:id="rId3" imgW="21715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278063"/>
                        <a:ext cx="477678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5282141" y="5837516"/>
          <a:ext cx="30480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7" name="数式" r:id="rId5" imgW="1269720" imgH="203040" progId="Equation.3">
                  <p:embed/>
                </p:oleObj>
              </mc:Choice>
              <mc:Fallback>
                <p:oleObj name="数式" r:id="rId5" imgW="1269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141" y="5837516"/>
                        <a:ext cx="30480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666972" y="5824559"/>
            <a:ext cx="158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MPL form: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299253" y="2270176"/>
          <a:ext cx="42748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8" name="数式" r:id="rId7" imgW="2374900" imgH="228600" progId="Equation.3">
                  <p:embed/>
                </p:oleObj>
              </mc:Choice>
              <mc:Fallback>
                <p:oleObj name="数式" r:id="rId7" imgW="2374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53" y="2270176"/>
                        <a:ext cx="42748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/>
          </p:nvPr>
        </p:nvGraphicFramePr>
        <p:xfrm>
          <a:off x="303348" y="2707823"/>
          <a:ext cx="429768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9" name="数式" r:id="rId9" imgW="2387600" imgH="228600" progId="Equation.3">
                  <p:embed/>
                </p:oleObj>
              </mc:Choice>
              <mc:Fallback>
                <p:oleObj name="数式" r:id="rId9" imgW="238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48" y="2707823"/>
                        <a:ext cx="429768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/>
          </p:nvPr>
        </p:nvGraphicFramePr>
        <p:xfrm>
          <a:off x="347408" y="1889773"/>
          <a:ext cx="1805328" cy="38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0" name="数式" r:id="rId11" imgW="1002960" imgH="215640" progId="Equation.3">
                  <p:embed/>
                </p:oleObj>
              </mc:Choice>
              <mc:Fallback>
                <p:oleObj name="数式" r:id="rId11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08" y="1889773"/>
                        <a:ext cx="1805328" cy="38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275584" y="3119389"/>
          <a:ext cx="1852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1" name="数式" r:id="rId13" imgW="1028520" imgH="215640" progId="Equation.3">
                  <p:embed/>
                </p:oleObj>
              </mc:Choice>
              <mc:Fallback>
                <p:oleObj name="数式" r:id="rId13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84" y="3119389"/>
                        <a:ext cx="1852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グループ化 11"/>
          <p:cNvGrpSpPr/>
          <p:nvPr/>
        </p:nvGrpSpPr>
        <p:grpSpPr>
          <a:xfrm>
            <a:off x="1140108" y="4126411"/>
            <a:ext cx="1847716" cy="2470941"/>
            <a:chOff x="1170021" y="1705420"/>
            <a:chExt cx="2465875" cy="3297599"/>
          </a:xfrm>
        </p:grpSpPr>
        <p:sp>
          <p:nvSpPr>
            <p:cNvPr id="13" name="直方体 12"/>
            <p:cNvSpPr/>
            <p:nvPr/>
          </p:nvSpPr>
          <p:spPr>
            <a:xfrm>
              <a:off x="1171266" y="3801642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4" name="直方体 13"/>
            <p:cNvSpPr/>
            <p:nvPr/>
          </p:nvSpPr>
          <p:spPr>
            <a:xfrm>
              <a:off x="1631428" y="3802731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5" name="直方体 14"/>
            <p:cNvSpPr/>
            <p:nvPr/>
          </p:nvSpPr>
          <p:spPr>
            <a:xfrm>
              <a:off x="1631428" y="3380872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6" name="直方体 15"/>
            <p:cNvSpPr/>
            <p:nvPr/>
          </p:nvSpPr>
          <p:spPr>
            <a:xfrm>
              <a:off x="2567716" y="3801072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7" name="直方体 16"/>
            <p:cNvSpPr/>
            <p:nvPr/>
          </p:nvSpPr>
          <p:spPr>
            <a:xfrm>
              <a:off x="3035676" y="3800888"/>
              <a:ext cx="600220" cy="550341"/>
            </a:xfrm>
            <a:prstGeom prst="cub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1631336" y="1705420"/>
              <a:ext cx="1068456" cy="1380000"/>
              <a:chOff x="1631336" y="1705420"/>
              <a:chExt cx="1068456" cy="1380000"/>
            </a:xfrm>
          </p:grpSpPr>
          <p:sp>
            <p:nvSpPr>
              <p:cNvPr id="20" name="直方体 19"/>
              <p:cNvSpPr/>
              <p:nvPr/>
            </p:nvSpPr>
            <p:spPr>
              <a:xfrm>
                <a:off x="1631336" y="2125252"/>
                <a:ext cx="600220" cy="550341"/>
              </a:xfrm>
              <a:prstGeom prst="cub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latin typeface="Tahoma" panose="020B0604030504040204" pitchFamily="34" charset="0"/>
                  <a:ea typeface="Arial Unicode MS" panose="020B0604020202020204" pitchFamily="50" charset="-128"/>
                </a:endParaRPr>
              </a:p>
            </p:txBody>
          </p:sp>
          <p:sp>
            <p:nvSpPr>
              <p:cNvPr id="21" name="直方体 20"/>
              <p:cNvSpPr/>
              <p:nvPr/>
            </p:nvSpPr>
            <p:spPr>
              <a:xfrm>
                <a:off x="2099572" y="2535079"/>
                <a:ext cx="600220" cy="550341"/>
              </a:xfrm>
              <a:prstGeom prst="cub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latin typeface="Tahoma" panose="020B0604030504040204" pitchFamily="34" charset="0"/>
                  <a:ea typeface="Arial Unicode MS" panose="020B0604020202020204" pitchFamily="50" charset="-128"/>
                </a:endParaRPr>
              </a:p>
            </p:txBody>
          </p:sp>
          <p:sp>
            <p:nvSpPr>
              <p:cNvPr id="22" name="直方体 21"/>
              <p:cNvSpPr/>
              <p:nvPr/>
            </p:nvSpPr>
            <p:spPr>
              <a:xfrm>
                <a:off x="2099296" y="2125436"/>
                <a:ext cx="600220" cy="550341"/>
              </a:xfrm>
              <a:prstGeom prst="cub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latin typeface="Tahoma" panose="020B0604030504040204" pitchFamily="34" charset="0"/>
                  <a:ea typeface="Arial Unicode MS" panose="020B0604020202020204" pitchFamily="50" charset="-128"/>
                </a:endParaRPr>
              </a:p>
            </p:txBody>
          </p:sp>
          <p:sp>
            <p:nvSpPr>
              <p:cNvPr id="23" name="直方体 22"/>
              <p:cNvSpPr/>
              <p:nvPr/>
            </p:nvSpPr>
            <p:spPr>
              <a:xfrm>
                <a:off x="2099572" y="1705420"/>
                <a:ext cx="600220" cy="550341"/>
              </a:xfrm>
              <a:prstGeom prst="cub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latin typeface="Tahoma" panose="020B0604030504040204" pitchFamily="34" charset="0"/>
                  <a:ea typeface="Arial Unicode MS" panose="020B0604020202020204" pitchFamily="50" charset="-128"/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1170021" y="4469051"/>
              <a:ext cx="2460612" cy="533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Arial Unicode MS" panose="020B0604020202020204" pitchFamily="50" charset="-128"/>
                </a:rPr>
                <a:t>1   2   3   4   5</a:t>
              </a:r>
              <a:endParaRPr kumimoji="1" lang="ja-JP" altLang="en-US" sz="2000" dirty="0">
                <a:ea typeface="Arial Unicode MS" panose="020B0604020202020204" pitchFamily="50" charset="-128"/>
              </a:endParaRPr>
            </a:p>
          </p:txBody>
        </p:sp>
      </p:grpSp>
      <p:sp>
        <p:nvSpPr>
          <p:cNvPr id="24" name="右矢印 23"/>
          <p:cNvSpPr/>
          <p:nvPr/>
        </p:nvSpPr>
        <p:spPr>
          <a:xfrm>
            <a:off x="3491880" y="3295298"/>
            <a:ext cx="576064" cy="47386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/>
          </p:nvPr>
        </p:nvGraphicFramePr>
        <p:xfrm>
          <a:off x="272703" y="3543199"/>
          <a:ext cx="18510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2" name="数式" r:id="rId15" imgW="1028520" imgH="228600" progId="Equation.3">
                  <p:embed/>
                </p:oleObj>
              </mc:Choice>
              <mc:Fallback>
                <p:oleObj name="数式" r:id="rId15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03" y="3543199"/>
                        <a:ext cx="18510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4624711" y="4881354"/>
            <a:ext cx="4411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Non-diagonal: </a:t>
            </a:r>
          </a:p>
          <a:p>
            <a:r>
              <a:rPr lang="en-US" altLang="ja-JP" sz="2000" dirty="0" smtClean="0">
                <a:ea typeface="Arial Unicode MS" panose="020B0604020202020204" pitchFamily="50" charset="-128"/>
              </a:rPr>
              <a:t>  completion time in 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000" dirty="0" smtClean="0">
                <a:ea typeface="Arial Unicode MS" panose="020B0604020202020204" pitchFamily="50" charset="-128"/>
              </a:rPr>
              <a:t> – start time in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j</a:t>
            </a:r>
            <a:endParaRPr kumimoji="1" lang="ja-JP" altLang="en-US" sz="2000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角丸四角形 28"/>
          <p:cNvSpPr/>
          <p:nvPr/>
        </p:nvSpPr>
        <p:spPr>
          <a:xfrm rot="2700000">
            <a:off x="4925220" y="3338512"/>
            <a:ext cx="3093446" cy="41237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00775" y="1910212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Diagonal: block depth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/>
          </p:nvPr>
        </p:nvGraphicFramePr>
        <p:xfrm>
          <a:off x="755576" y="4514200"/>
          <a:ext cx="253440" cy="3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3" name="数式" r:id="rId17" imgW="126720" imgH="177480" progId="Equation.3">
                  <p:embed/>
                </p:oleObj>
              </mc:Choice>
              <mc:Fallback>
                <p:oleObj name="数式" r:id="rId1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514200"/>
                        <a:ext cx="253440" cy="35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/>
          </p:nvPr>
        </p:nvGraphicFramePr>
        <p:xfrm>
          <a:off x="395536" y="5516563"/>
          <a:ext cx="6096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4" name="数式" r:id="rId19" imgW="304560" imgH="177480" progId="Equation.3">
                  <p:embed/>
                </p:oleObj>
              </mc:Choice>
              <mc:Fallback>
                <p:oleObj name="数式" r:id="rId19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516563"/>
                        <a:ext cx="6096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6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Duality &amp; Dual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989332"/>
          </a:xfrm>
        </p:spPr>
        <p:txBody>
          <a:bodyPr/>
          <a:lstStyle/>
          <a:p>
            <a:r>
              <a:rPr lang="en-US" altLang="ja-JP" dirty="0"/>
              <a:t>Earliest times</a:t>
            </a:r>
          </a:p>
          <a:p>
            <a:pPr lvl="1"/>
            <a:r>
              <a:rPr lang="en-US" altLang="ja-JP" dirty="0"/>
              <a:t>State equation</a:t>
            </a:r>
          </a:p>
          <a:p>
            <a:endParaRPr lang="en-US" altLang="ja-JP" dirty="0"/>
          </a:p>
          <a:p>
            <a:pPr lvl="2"/>
            <a:r>
              <a:rPr lang="en-US" altLang="ja-JP" dirty="0"/>
              <a:t>gives the earliest completion times</a:t>
            </a:r>
          </a:p>
          <a:p>
            <a:pPr lvl="1"/>
            <a:r>
              <a:rPr lang="en-US" altLang="ja-JP" dirty="0"/>
              <a:t>Output equation</a:t>
            </a:r>
          </a:p>
          <a:p>
            <a:endParaRPr lang="en-US" altLang="ja-JP" dirty="0"/>
          </a:p>
          <a:p>
            <a:pPr lvl="2"/>
            <a:r>
              <a:rPr lang="en-US" altLang="ja-JP" dirty="0"/>
              <a:t>gives the earliest output times</a:t>
            </a:r>
          </a:p>
          <a:p>
            <a:r>
              <a:rPr lang="en-US" altLang="ja-JP" dirty="0"/>
              <a:t>Latest times</a:t>
            </a:r>
          </a:p>
          <a:p>
            <a:endParaRPr lang="en-US" altLang="ja-JP" dirty="0"/>
          </a:p>
          <a:p>
            <a:pPr lvl="2"/>
            <a:r>
              <a:rPr lang="en-US" altLang="ja-JP" dirty="0"/>
              <a:t>Latest start times</a:t>
            </a:r>
          </a:p>
          <a:p>
            <a:endParaRPr lang="en-US" altLang="ja-JP" dirty="0"/>
          </a:p>
          <a:p>
            <a:pPr lvl="2"/>
            <a:r>
              <a:rPr lang="en-US" altLang="ja-JP" dirty="0"/>
              <a:t>Latest input times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33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3533"/>
              </p:ext>
            </p:extLst>
          </p:nvPr>
        </p:nvGraphicFramePr>
        <p:xfrm>
          <a:off x="785813" y="1904430"/>
          <a:ext cx="45545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1" name="数式" r:id="rId3" imgW="2070000" imgH="228600" progId="Equation.3">
                  <p:embed/>
                </p:oleObj>
              </mc:Choice>
              <mc:Fallback>
                <p:oleObj name="数式" r:id="rId3" imgW="20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904430"/>
                        <a:ext cx="45545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43084"/>
              </p:ext>
            </p:extLst>
          </p:nvPr>
        </p:nvGraphicFramePr>
        <p:xfrm>
          <a:off x="611560" y="3258815"/>
          <a:ext cx="25717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2" name="数式" r:id="rId5" imgW="1168200" imgH="241200" progId="Equation.3">
                  <p:embed/>
                </p:oleObj>
              </mc:Choice>
              <mc:Fallback>
                <p:oleObj name="数式" r:id="rId5" imgW="1168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58815"/>
                        <a:ext cx="25717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171384"/>
              </p:ext>
            </p:extLst>
          </p:nvPr>
        </p:nvGraphicFramePr>
        <p:xfrm>
          <a:off x="611560" y="4661099"/>
          <a:ext cx="46942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3" name="数式" r:id="rId7" imgW="2133360" imgH="241200" progId="Equation.3">
                  <p:embed/>
                </p:oleObj>
              </mc:Choice>
              <mc:Fallback>
                <p:oleObj name="数式" r:id="rId7" imgW="2133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61099"/>
                        <a:ext cx="46942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639257"/>
              </p:ext>
            </p:extLst>
          </p:nvPr>
        </p:nvGraphicFramePr>
        <p:xfrm>
          <a:off x="683568" y="5491063"/>
          <a:ext cx="24034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4" name="数式" r:id="rId9" imgW="1091880" imgH="241200" progId="Equation.3">
                  <p:embed/>
                </p:oleObj>
              </mc:Choice>
              <mc:Fallback>
                <p:oleObj name="数式" r:id="rId9" imgW="1091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91063"/>
                        <a:ext cx="24034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7838"/>
              </p:ext>
            </p:extLst>
          </p:nvPr>
        </p:nvGraphicFramePr>
        <p:xfrm>
          <a:off x="6077718" y="2493272"/>
          <a:ext cx="25987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5" name="数式" r:id="rId11" imgW="1180800" imgH="241200" progId="Equation.3">
                  <p:embed/>
                </p:oleObj>
              </mc:Choice>
              <mc:Fallback>
                <p:oleObj name="数式" r:id="rId11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718" y="2493272"/>
                        <a:ext cx="25987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091804"/>
              </p:ext>
            </p:extLst>
          </p:nvPr>
        </p:nvGraphicFramePr>
        <p:xfrm>
          <a:off x="6079289" y="3671569"/>
          <a:ext cx="4060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6" name="数式" r:id="rId13" imgW="203040" imgH="228600" progId="Equation.3">
                  <p:embed/>
                </p:oleObj>
              </mc:Choice>
              <mc:Fallback>
                <p:oleObj name="数式" r:id="rId1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289" y="3671569"/>
                        <a:ext cx="40608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350191"/>
              </p:ext>
            </p:extLst>
          </p:nvPr>
        </p:nvGraphicFramePr>
        <p:xfrm>
          <a:off x="6104751" y="4096032"/>
          <a:ext cx="4060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7" name="数式" r:id="rId15" imgW="203040" imgH="228600" progId="Equation.3">
                  <p:embed/>
                </p:oleObj>
              </mc:Choice>
              <mc:Fallback>
                <p:oleObj name="数式" r:id="rId15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751" y="4096032"/>
                        <a:ext cx="40608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27124"/>
              </p:ext>
            </p:extLst>
          </p:nvPr>
        </p:nvGraphicFramePr>
        <p:xfrm>
          <a:off x="6128872" y="4548391"/>
          <a:ext cx="380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8" name="数式" r:id="rId17" imgW="190440" imgH="228600" progId="Equation.3">
                  <p:embed/>
                </p:oleObj>
              </mc:Choice>
              <mc:Fallback>
                <p:oleObj name="数式" r:id="rId1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872" y="4548391"/>
                        <a:ext cx="38088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6532267" y="3695208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: Input matrix </a:t>
            </a:r>
            <a:r>
              <a:rPr lang="ja-JP" altLang="en-US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 </a:t>
            </a:r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/</a:t>
            </a:r>
            <a:r>
              <a:rPr lang="en-US" altLang="ja-JP" sz="2000" i="1" dirty="0" smtClean="0">
                <a:latin typeface="Symbol" panose="05050102010706020507" pitchFamily="18" charset="2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endParaRPr kumimoji="1" lang="ja-JP" altLang="en-US" sz="2000" i="1" dirty="0">
              <a:latin typeface="Symbol" panose="05050102010706020507" pitchFamily="18" charset="2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37916" y="4096032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: Output matrix </a:t>
            </a:r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/</a:t>
            </a:r>
            <a:r>
              <a:rPr lang="en-US" altLang="ja-JP" sz="2000" i="1" dirty="0" smtClean="0">
                <a:latin typeface="Symbol" panose="05050102010706020507" pitchFamily="18" charset="2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endParaRPr kumimoji="1" lang="ja-JP" altLang="en-US" sz="2000" i="1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43249" y="4528080"/>
            <a:ext cx="2493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: Adjacency matrix</a:t>
            </a:r>
            <a:r>
              <a:rPr lang="ja-JP" altLang="en-US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 </a:t>
            </a:r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/</a:t>
            </a:r>
            <a:r>
              <a:rPr lang="en-US" altLang="ja-JP" sz="2000" i="1" dirty="0" smtClean="0">
                <a:latin typeface="Symbol" panose="05050102010706020507" pitchFamily="18" charset="2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endParaRPr kumimoji="1" lang="ja-JP" altLang="en-US" sz="2000" i="1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64088" y="1007273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Pls. refer to Ref. [1] for details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36672"/>
              </p:ext>
            </p:extLst>
          </p:nvPr>
        </p:nvGraphicFramePr>
        <p:xfrm>
          <a:off x="6076739" y="3311529"/>
          <a:ext cx="190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9" name="数式" r:id="rId19" imgW="952200" imgH="203040" progId="Equation.3">
                  <p:embed/>
                </p:oleObj>
              </mc:Choice>
              <mc:Fallback>
                <p:oleObj name="数式" r:id="rId19" imgW="952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739" y="3311529"/>
                        <a:ext cx="190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6583345" y="5025370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Connected = </a:t>
            </a:r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e</a:t>
            </a:r>
          </a:p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Not connected = </a:t>
            </a:r>
            <a:r>
              <a:rPr lang="en-US" altLang="ja-JP" sz="2000" i="1" dirty="0" smtClean="0">
                <a:latin typeface="Symbol" panose="05050102010706020507" pitchFamily="18" charset="2"/>
                <a:ea typeface="Arial Unicode MS" panose="020B0604020202020204" pitchFamily="50" charset="-128"/>
                <a:cs typeface="Times New Roman" pitchFamily="18" charset="0"/>
              </a:rPr>
              <a:t>e</a:t>
            </a:r>
            <a:endParaRPr kumimoji="1" lang="ja-JP" altLang="en-US" sz="2000" i="1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96341" y="2087393"/>
            <a:ext cx="2072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Transition matrix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Consideration of Capacity Constraints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3625608"/>
          </a:xfrm>
        </p:spPr>
        <p:txBody>
          <a:bodyPr/>
          <a:lstStyle/>
          <a:p>
            <a:r>
              <a:rPr lang="en-US" altLang="ja-JP" dirty="0"/>
              <a:t>Assumptions so far</a:t>
            </a:r>
          </a:p>
          <a:p>
            <a:pPr lvl="2"/>
            <a:r>
              <a:rPr lang="en-US" altLang="ja-JP" dirty="0"/>
              <a:t>Number of jobs that can be processed simultaneously </a:t>
            </a:r>
            <a:r>
              <a:rPr lang="en-US" altLang="ja-JP" dirty="0" smtClean="0"/>
              <a:t>in </a:t>
            </a:r>
            <a:r>
              <a:rPr lang="en-US" altLang="ja-JP" dirty="0"/>
              <a:t>a facility = 1</a:t>
            </a:r>
          </a:p>
          <a:p>
            <a:pPr lvl="2"/>
            <a:r>
              <a:rPr lang="en-US" altLang="ja-JP" dirty="0"/>
              <a:t>Number of maximum jobs that can exist between two </a:t>
            </a:r>
            <a:r>
              <a:rPr lang="en-US" altLang="ja-JP" dirty="0" smtClean="0"/>
              <a:t>facilities = </a:t>
            </a:r>
            <a:r>
              <a:rPr lang="en-US" altLang="ja-JP" dirty="0"/>
              <a:t>+</a:t>
            </a:r>
            <a:r>
              <a:rPr lang="en-US" altLang="ja-JP" dirty="0" err="1"/>
              <a:t>Inf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Consideration </a:t>
            </a:r>
            <a:r>
              <a:rPr lang="en-US" altLang="ja-JP" dirty="0"/>
              <a:t>of </a:t>
            </a:r>
            <a:r>
              <a:rPr lang="en-US" altLang="ja-JP" dirty="0" smtClean="0"/>
              <a:t>maximum </a:t>
            </a:r>
            <a:r>
              <a:rPr lang="en-US" altLang="ja-JP" dirty="0"/>
              <a:t>capacity</a:t>
            </a:r>
          </a:p>
          <a:p>
            <a:pPr lvl="2"/>
            <a:r>
              <a:rPr lang="en-US" altLang="ja-JP" dirty="0"/>
              <a:t>Specify </a:t>
            </a:r>
            <a:r>
              <a:rPr lang="en-US" altLang="ja-JP" dirty="0" smtClean="0"/>
              <a:t>maximum </a:t>
            </a:r>
            <a:r>
              <a:rPr lang="en-US" altLang="ja-JP" dirty="0"/>
              <a:t>capacity between two arbitrary nodes</a:t>
            </a:r>
          </a:p>
          <a:p>
            <a:pPr lvl="1"/>
            <a:r>
              <a:rPr lang="en-US" altLang="ja-JP" dirty="0"/>
              <a:t>Representation of lag </a:t>
            </a:r>
            <a:r>
              <a:rPr lang="en-US" altLang="ja-JP" dirty="0" smtClean="0"/>
              <a:t>times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34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07414"/>
              </p:ext>
            </p:extLst>
          </p:nvPr>
        </p:nvGraphicFramePr>
        <p:xfrm>
          <a:off x="683568" y="2276872"/>
          <a:ext cx="372600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8" name="数式" r:id="rId3" imgW="2070000" imgH="228600" progId="Equation.3">
                  <p:embed/>
                </p:oleObj>
              </mc:Choice>
              <mc:Fallback>
                <p:oleObj name="数式" r:id="rId3" imgW="2070000" imgH="2286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76872"/>
                        <a:ext cx="372600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673094"/>
              </p:ext>
            </p:extLst>
          </p:nvPr>
        </p:nvGraphicFramePr>
        <p:xfrm>
          <a:off x="683568" y="2729488"/>
          <a:ext cx="1965384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9" name="数式" r:id="rId5" imgW="1091880" imgH="228600" progId="Equation.3">
                  <p:embed/>
                </p:oleObj>
              </mc:Choice>
              <mc:Fallback>
                <p:oleObj name="数式" r:id="rId5" imgW="1091880" imgH="228600" progId="Equation.3">
                  <p:embed/>
                  <p:pic>
                    <p:nvPicPr>
                      <p:cNvPr id="0" name="オブジェクト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29488"/>
                        <a:ext cx="1965384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37500"/>
              </p:ext>
            </p:extLst>
          </p:nvPr>
        </p:nvGraphicFramePr>
        <p:xfrm>
          <a:off x="5076056" y="2276872"/>
          <a:ext cx="2125440" cy="4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0" name="数式" r:id="rId7" imgW="1180800" imgH="241200" progId="Equation.3">
                  <p:embed/>
                </p:oleObj>
              </mc:Choice>
              <mc:Fallback>
                <p:oleObj name="数式" r:id="rId7" imgW="1180800" imgH="241200" progId="Equation.3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276872"/>
                        <a:ext cx="2125440" cy="434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9"/>
          <p:cNvSpPr>
            <a:spLocks noChangeShapeType="1"/>
          </p:cNvSpPr>
          <p:nvPr/>
        </p:nvSpPr>
        <p:spPr bwMode="auto">
          <a:xfrm flipH="1">
            <a:off x="5852268" y="5576352"/>
            <a:ext cx="0" cy="595607"/>
          </a:xfrm>
          <a:prstGeom prst="line">
            <a:avLst/>
          </a:prstGeom>
          <a:ln>
            <a:prstDash val="sysDot"/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 flipH="1">
            <a:off x="8461016" y="5576352"/>
            <a:ext cx="0" cy="595605"/>
          </a:xfrm>
          <a:prstGeom prst="line">
            <a:avLst/>
          </a:prstGeom>
          <a:ln>
            <a:prstDash val="sysDot"/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5872634" y="5739910"/>
            <a:ext cx="2568711" cy="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1" name="直方体 10"/>
          <p:cNvSpPr/>
          <p:nvPr/>
        </p:nvSpPr>
        <p:spPr>
          <a:xfrm>
            <a:off x="5210033" y="6162433"/>
            <a:ext cx="642235" cy="245654"/>
          </a:xfrm>
          <a:prstGeom prst="cube">
            <a:avLst>
              <a:gd name="adj" fmla="val 4488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2" name="直方体 11"/>
          <p:cNvSpPr/>
          <p:nvPr/>
        </p:nvSpPr>
        <p:spPr>
          <a:xfrm>
            <a:off x="5751779" y="6171958"/>
            <a:ext cx="816453" cy="360040"/>
          </a:xfrm>
          <a:prstGeom prst="cub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1</a:t>
            </a:r>
            <a:endParaRPr kumimoji="1"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3" name="直方体 12"/>
          <p:cNvSpPr/>
          <p:nvPr/>
        </p:nvSpPr>
        <p:spPr>
          <a:xfrm>
            <a:off x="6460198" y="6171958"/>
            <a:ext cx="580770" cy="245654"/>
          </a:xfrm>
          <a:prstGeom prst="cube">
            <a:avLst>
              <a:gd name="adj" fmla="val 4488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4" name="直方体 13"/>
          <p:cNvSpPr/>
          <p:nvPr/>
        </p:nvSpPr>
        <p:spPr>
          <a:xfrm>
            <a:off x="6938675" y="6171958"/>
            <a:ext cx="552372" cy="360040"/>
          </a:xfrm>
          <a:prstGeom prst="cub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2</a:t>
            </a:r>
            <a:endParaRPr kumimoji="1"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5" name="直方体 14"/>
          <p:cNvSpPr/>
          <p:nvPr/>
        </p:nvSpPr>
        <p:spPr>
          <a:xfrm>
            <a:off x="7385131" y="6171958"/>
            <a:ext cx="389269" cy="245654"/>
          </a:xfrm>
          <a:prstGeom prst="cube">
            <a:avLst>
              <a:gd name="adj" fmla="val 4488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6" name="直方体 15"/>
          <p:cNvSpPr/>
          <p:nvPr/>
        </p:nvSpPr>
        <p:spPr>
          <a:xfrm>
            <a:off x="7673181" y="6171958"/>
            <a:ext cx="816453" cy="360040"/>
          </a:xfrm>
          <a:prstGeom prst="cub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3</a:t>
            </a:r>
            <a:endParaRPr kumimoji="1"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7" name="直方体 16"/>
          <p:cNvSpPr/>
          <p:nvPr/>
        </p:nvSpPr>
        <p:spPr>
          <a:xfrm>
            <a:off x="8383718" y="6171958"/>
            <a:ext cx="580770" cy="245654"/>
          </a:xfrm>
          <a:prstGeom prst="cube">
            <a:avLst>
              <a:gd name="adj" fmla="val 4488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924189" y="6100708"/>
            <a:ext cx="131537" cy="142499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6312671" y="6099950"/>
            <a:ext cx="131537" cy="142499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7522576" y="6099950"/>
            <a:ext cx="131537" cy="142499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8180173" y="6099950"/>
            <a:ext cx="131537" cy="142499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5578360" y="6099950"/>
            <a:ext cx="131537" cy="142499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100000">
                <a:srgbClr val="CC00CC"/>
              </a:gs>
            </a:gsLst>
            <a:path path="shape">
              <a:fillToRect l="50000" t="50000" r="50000" b="50000"/>
            </a:path>
          </a:gradFill>
          <a:ln w="12700" algn="ctr">
            <a:prstDash val="sysDot"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12989" y="53732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5</a:t>
            </a:r>
            <a:endParaRPr kumimoji="1" lang="ja-JP" altLang="en-US" sz="2000" i="1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1859"/>
              </p:ext>
            </p:extLst>
          </p:nvPr>
        </p:nvGraphicFramePr>
        <p:xfrm>
          <a:off x="418416" y="4509120"/>
          <a:ext cx="6313824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1" name="数式" r:id="rId9" imgW="2869920" imgH="457200" progId="Equation.3">
                  <p:embed/>
                </p:oleObj>
              </mc:Choice>
              <mc:Fallback>
                <p:oleObj name="数式" r:id="rId9" imgW="2869920" imgH="457200" progId="Equation.3">
                  <p:embed/>
                  <p:pic>
                    <p:nvPicPr>
                      <p:cNvPr id="0" name="オブジェクト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16" y="4509120"/>
                        <a:ext cx="6313824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50199"/>
              </p:ext>
            </p:extLst>
          </p:nvPr>
        </p:nvGraphicFramePr>
        <p:xfrm>
          <a:off x="6915348" y="4509120"/>
          <a:ext cx="16891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2" name="数式" r:id="rId11" imgW="939600" imgH="457200" progId="Equation.3">
                  <p:embed/>
                </p:oleObj>
              </mc:Choice>
              <mc:Fallback>
                <p:oleObj name="数式" r:id="rId11" imgW="93960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348" y="4509120"/>
                        <a:ext cx="16891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19027"/>
              </p:ext>
            </p:extLst>
          </p:nvPr>
        </p:nvGraphicFramePr>
        <p:xfrm>
          <a:off x="879475" y="5945188"/>
          <a:ext cx="37179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3" name="数式" r:id="rId13" imgW="2323800" imgH="482400" progId="Equation.3">
                  <p:embed/>
                </p:oleObj>
              </mc:Choice>
              <mc:Fallback>
                <p:oleObj name="数式" r:id="rId13" imgW="2323800" imgH="482400" progId="Equation.3">
                  <p:embed/>
                  <p:pic>
                    <p:nvPicPr>
                      <p:cNvPr id="0" name="オブジェクト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945188"/>
                        <a:ext cx="37179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921474"/>
              </p:ext>
            </p:extLst>
          </p:nvPr>
        </p:nvGraphicFramePr>
        <p:xfrm>
          <a:off x="425353" y="5445224"/>
          <a:ext cx="2402136" cy="53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4" name="数式" r:id="rId15" imgW="1091880" imgH="241200" progId="Equation.3">
                  <p:embed/>
                </p:oleObj>
              </mc:Choice>
              <mc:Fallback>
                <p:oleObj name="数式" r:id="rId15" imgW="1091880" imgH="241200" progId="Equation.3">
                  <p:embed/>
                  <p:pic>
                    <p:nvPicPr>
                      <p:cNvPr id="0" name="オブジェクト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53" y="5445224"/>
                        <a:ext cx="2402136" cy="53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コネクタ 27"/>
          <p:cNvCxnSpPr/>
          <p:nvPr/>
        </p:nvCxnSpPr>
        <p:spPr>
          <a:xfrm>
            <a:off x="3635896" y="5229200"/>
            <a:ext cx="1152128" cy="0"/>
          </a:xfrm>
          <a:prstGeom prst="line">
            <a:avLst/>
          </a:prstGeom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623923" y="5249254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Lag time</a:t>
            </a:r>
            <a:endParaRPr kumimoji="1" lang="ja-JP" altLang="en-US" sz="2000" dirty="0"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839113" y="940658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Ref. [2]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Application to Model Predictive Control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2813078"/>
          </a:xfrm>
        </p:spPr>
        <p:txBody>
          <a:bodyPr/>
          <a:lstStyle/>
          <a:p>
            <a:r>
              <a:rPr lang="en-US" altLang="ja-JP" dirty="0"/>
              <a:t>Substitute iteratively to the state equation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Output prediction </a:t>
            </a:r>
            <a:r>
              <a:rPr lang="en-US" altLang="ja-JP" dirty="0" smtClean="0"/>
              <a:t>equation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35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685672"/>
              </p:ext>
            </p:extLst>
          </p:nvPr>
        </p:nvGraphicFramePr>
        <p:xfrm>
          <a:off x="1116885" y="1556792"/>
          <a:ext cx="2880360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3" name="数式" r:id="rId3" imgW="1600200" imgH="203040" progId="Equation.3">
                  <p:embed/>
                </p:oleObj>
              </mc:Choice>
              <mc:Fallback>
                <p:oleObj name="数式" r:id="rId3" imgW="1600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885" y="1556792"/>
                        <a:ext cx="2880360" cy="36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242332"/>
              </p:ext>
            </p:extLst>
          </p:nvPr>
        </p:nvGraphicFramePr>
        <p:xfrm>
          <a:off x="792162" y="1935882"/>
          <a:ext cx="4914432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4" name="数式" r:id="rId5" imgW="2730240" imgH="228600" progId="Equation.3">
                  <p:embed/>
                </p:oleObj>
              </mc:Choice>
              <mc:Fallback>
                <p:oleObj name="数式" r:id="rId5" imgW="273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2" y="1935882"/>
                        <a:ext cx="4914432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745147"/>
              </p:ext>
            </p:extLst>
          </p:nvPr>
        </p:nvGraphicFramePr>
        <p:xfrm>
          <a:off x="1925240" y="2420888"/>
          <a:ext cx="136728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5" name="数式" r:id="rId7" imgW="75960" imgH="190440" progId="Equation.3">
                  <p:embed/>
                </p:oleObj>
              </mc:Choice>
              <mc:Fallback>
                <p:oleObj name="数式" r:id="rId7" imgW="75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40" y="2420888"/>
                        <a:ext cx="136728" cy="342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922"/>
              </p:ext>
            </p:extLst>
          </p:nvPr>
        </p:nvGraphicFramePr>
        <p:xfrm>
          <a:off x="216098" y="2727970"/>
          <a:ext cx="6880464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6" name="数式" r:id="rId9" imgW="3822480" imgH="228600" progId="Equation.3">
                  <p:embed/>
                </p:oleObj>
              </mc:Choice>
              <mc:Fallback>
                <p:oleObj name="数式" r:id="rId9" imgW="3822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98" y="2727970"/>
                        <a:ext cx="6880464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259985"/>
              </p:ext>
            </p:extLst>
          </p:nvPr>
        </p:nvGraphicFramePr>
        <p:xfrm>
          <a:off x="395536" y="3989437"/>
          <a:ext cx="3632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7" name="数式" r:id="rId11" imgW="1650960" imgH="203040" progId="Equation.3">
                  <p:embed/>
                </p:oleObj>
              </mc:Choice>
              <mc:Fallback>
                <p:oleObj name="数式" r:id="rId11" imgW="1650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989437"/>
                        <a:ext cx="36322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49027"/>
              </p:ext>
            </p:extLst>
          </p:nvPr>
        </p:nvGraphicFramePr>
        <p:xfrm>
          <a:off x="4355976" y="3717032"/>
          <a:ext cx="2153664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8" name="数式" r:id="rId13" imgW="1346040" imgH="914400" progId="Equation.3">
                  <p:embed/>
                </p:oleObj>
              </mc:Choice>
              <mc:Fallback>
                <p:oleObj name="数式" r:id="rId13" imgW="1346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717032"/>
                        <a:ext cx="2153664" cy="146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35536"/>
              </p:ext>
            </p:extLst>
          </p:nvPr>
        </p:nvGraphicFramePr>
        <p:xfrm>
          <a:off x="6553904" y="3717032"/>
          <a:ext cx="2194560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9" name="数式" r:id="rId15" imgW="1371600" imgH="914400" progId="Equation.3">
                  <p:embed/>
                </p:oleObj>
              </mc:Choice>
              <mc:Fallback>
                <p:oleObj name="数式" r:id="rId15" imgW="1371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904" y="3717032"/>
                        <a:ext cx="2194560" cy="146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09031"/>
              </p:ext>
            </p:extLst>
          </p:nvPr>
        </p:nvGraphicFramePr>
        <p:xfrm>
          <a:off x="3240855" y="5229200"/>
          <a:ext cx="1463040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0" name="数式" r:id="rId17" imgW="914400" imgH="914400" progId="Equation.3">
                  <p:embed/>
                </p:oleObj>
              </mc:Choice>
              <mc:Fallback>
                <p:oleObj name="数式" r:id="rId17" imgW="914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855" y="5229200"/>
                        <a:ext cx="1463040" cy="146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2472"/>
              </p:ext>
            </p:extLst>
          </p:nvPr>
        </p:nvGraphicFramePr>
        <p:xfrm>
          <a:off x="4795368" y="5229200"/>
          <a:ext cx="3881088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1" name="数式" r:id="rId19" imgW="2425680" imgH="914400" progId="Equation.3">
                  <p:embed/>
                </p:oleObj>
              </mc:Choice>
              <mc:Fallback>
                <p:oleObj name="数式" r:id="rId19" imgW="2425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368" y="5229200"/>
                        <a:ext cx="3881088" cy="146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51520" y="472514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Case of production systems:</a:t>
            </a:r>
          </a:p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Problems to determine proper material feeding times by giving due dates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251520" y="3861047"/>
            <a:ext cx="3960440" cy="700633"/>
          </a:xfrm>
          <a:prstGeom prst="roundRect">
            <a:avLst>
              <a:gd name="adj" fmla="val 7190"/>
            </a:avLst>
          </a:prstGeom>
          <a:noFill/>
          <a:ln w="31750"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29623" y="1235954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Ref. [3]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058729"/>
              </p:ext>
            </p:extLst>
          </p:nvPr>
        </p:nvGraphicFramePr>
        <p:xfrm>
          <a:off x="7053821" y="2348880"/>
          <a:ext cx="1874016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2" name="数式" r:id="rId21" imgW="1041120" imgH="203040" progId="Equation.3">
                  <p:embed/>
                </p:oleObj>
              </mc:Choice>
              <mc:Fallback>
                <p:oleObj name="数式" r:id="rId21" imgW="1041120" imgH="20304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821" y="2348880"/>
                        <a:ext cx="1874016" cy="36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9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Efficient Calculation of the Kleen</a:t>
            </a:r>
            <a:r>
              <a:rPr lang="en-US" altLang="ja-JP" sz="4000" dirty="0" smtClean="0"/>
              <a:t>e Star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189113"/>
          </a:xfrm>
        </p:spPr>
        <p:txBody>
          <a:bodyPr/>
          <a:lstStyle/>
          <a:p>
            <a:r>
              <a:rPr lang="en-US" altLang="ja-JP" dirty="0" smtClean="0"/>
              <a:t>Time </a:t>
            </a:r>
            <a:r>
              <a:rPr lang="en-US" altLang="ja-JP" dirty="0"/>
              <a:t>complexity with a naïve method: </a:t>
            </a:r>
          </a:p>
          <a:p>
            <a:r>
              <a:rPr lang="en-US" altLang="ja-JP" dirty="0" smtClean="0"/>
              <a:t>Efficient Algorithms:</a:t>
            </a:r>
            <a:endParaRPr lang="en-US" altLang="ja-JP" dirty="0"/>
          </a:p>
          <a:p>
            <a:pPr marL="177800" lvl="1" indent="0">
              <a:buNone/>
            </a:pPr>
            <a:r>
              <a:rPr lang="en-US" altLang="ja-JP" dirty="0" smtClean="0"/>
              <a:t>1. Topological sort</a:t>
            </a:r>
          </a:p>
          <a:p>
            <a:pPr lvl="2"/>
            <a:r>
              <a:rPr lang="en-US" altLang="ja-JP" dirty="0" smtClean="0"/>
              <a:t>Based </a:t>
            </a:r>
            <a:r>
              <a:rPr lang="en-US" altLang="ja-JP" dirty="0"/>
              <a:t>on Depth First Search (DFS) </a:t>
            </a:r>
          </a:p>
          <a:p>
            <a:pPr lvl="2"/>
            <a:r>
              <a:rPr lang="en-US" altLang="ja-JP" dirty="0"/>
              <a:t>If the precedence relations are given by an adjacency </a:t>
            </a:r>
            <a:r>
              <a:rPr lang="en-US" altLang="ja-JP" dirty="0" smtClean="0"/>
              <a:t>matrix:</a:t>
            </a:r>
          </a:p>
          <a:p>
            <a:pPr lvl="2"/>
            <a:r>
              <a:rPr lang="en-US" altLang="ja-JP" dirty="0" smtClean="0"/>
              <a:t>If given </a:t>
            </a:r>
            <a:r>
              <a:rPr lang="en-US" altLang="ja-JP" dirty="0"/>
              <a:t>by a  </a:t>
            </a:r>
            <a:r>
              <a:rPr lang="en-US" altLang="ja-JP" dirty="0" smtClean="0"/>
              <a:t>list:</a:t>
            </a:r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marL="177800" lvl="1" indent="0">
              <a:buNone/>
            </a:pPr>
            <a:r>
              <a:rPr lang="en-US" altLang="ja-JP" dirty="0"/>
              <a:t>2. Iterative update of the longest paths</a:t>
            </a:r>
          </a:p>
          <a:p>
            <a:pPr lvl="2"/>
            <a:r>
              <a:rPr lang="en-US" altLang="ja-JP" dirty="0" smtClean="0"/>
              <a:t>Starting from a unit matrix </a:t>
            </a:r>
            <a:r>
              <a:rPr lang="en-US" altLang="ja-JP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ja-JP" altLang="en-US" dirty="0"/>
              <a:t> </a:t>
            </a:r>
            <a:r>
              <a:rPr lang="en-US" altLang="ja-JP" dirty="0" smtClean="0"/>
              <a:t>, procedures similar to the </a:t>
            </a:r>
            <a:r>
              <a:rPr lang="en-US" altLang="ja-JP" dirty="0"/>
              <a:t>elementary transformation </a:t>
            </a:r>
            <a:r>
              <a:rPr lang="en-US" altLang="ja-JP" dirty="0" smtClean="0"/>
              <a:t>are performed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36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35568"/>
              </p:ext>
            </p:extLst>
          </p:nvPr>
        </p:nvGraphicFramePr>
        <p:xfrm>
          <a:off x="6516216" y="1032858"/>
          <a:ext cx="812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4" name="数式" r:id="rId3" imgW="406080" imgH="228600" progId="Equation.3">
                  <p:embed/>
                </p:oleObj>
              </mc:Choice>
              <mc:Fallback>
                <p:oleObj name="数式" r:id="rId3" imgW="406080" imgH="2286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032858"/>
                        <a:ext cx="81216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524328" y="1069450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Refs. [4], [5]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21443"/>
              </p:ext>
            </p:extLst>
          </p:nvPr>
        </p:nvGraphicFramePr>
        <p:xfrm>
          <a:off x="3688025" y="1598982"/>
          <a:ext cx="1701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5" name="数式" r:id="rId5" imgW="850680" imgH="203040" progId="Equation.3">
                  <p:embed/>
                </p:oleObj>
              </mc:Choice>
              <mc:Fallback>
                <p:oleObj name="数式" r:id="rId5" imgW="850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025" y="1598982"/>
                        <a:ext cx="1701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308304" y="1484784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n</a:t>
            </a: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: Num. nodes</a:t>
            </a:r>
          </a:p>
          <a:p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m</a:t>
            </a:r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: Num. edges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47976"/>
              </p:ext>
            </p:extLst>
          </p:nvPr>
        </p:nvGraphicFramePr>
        <p:xfrm>
          <a:off x="7812360" y="2780928"/>
          <a:ext cx="7318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6" name="数式" r:id="rId7" imgW="406080" imgH="228600" progId="Equation.3">
                  <p:embed/>
                </p:oleObj>
              </mc:Choice>
              <mc:Fallback>
                <p:oleObj name="数式" r:id="rId7" imgW="406080" imgH="228600" progId="Equation.3">
                  <p:embed/>
                  <p:pic>
                    <p:nvPicPr>
                      <p:cNvPr id="0" name="オブジェクト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2780928"/>
                        <a:ext cx="731837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469993"/>
              </p:ext>
            </p:extLst>
          </p:nvPr>
        </p:nvGraphicFramePr>
        <p:xfrm>
          <a:off x="2843808" y="3212976"/>
          <a:ext cx="10525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7" name="数式" r:id="rId9" imgW="583920" imgH="203040" progId="Equation.3">
                  <p:embed/>
                </p:oleObj>
              </mc:Choice>
              <mc:Fallback>
                <p:oleObj name="数式" r:id="rId9" imgW="583920" imgH="203040" progId="Equation.3">
                  <p:embed/>
                  <p:pic>
                    <p:nvPicPr>
                      <p:cNvPr id="0" name="オブジェクト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212976"/>
                        <a:ext cx="10525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円/楕円 10"/>
          <p:cNvSpPr/>
          <p:nvPr/>
        </p:nvSpPr>
        <p:spPr>
          <a:xfrm>
            <a:off x="756950" y="3713843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566079" y="3713843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330257" y="3713843"/>
            <a:ext cx="301959" cy="3019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3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56950" y="4495193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5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30257" y="4495193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6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184338" y="3713843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4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184338" y="4495193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7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cxnSp>
        <p:nvCxnSpPr>
          <p:cNvPr id="18" name="直線矢印コネクタ 17"/>
          <p:cNvCxnSpPr>
            <a:stCxn id="11" idx="4"/>
            <a:endCxn id="14" idx="0"/>
          </p:cNvCxnSpPr>
          <p:nvPr/>
        </p:nvCxnSpPr>
        <p:spPr>
          <a:xfrm>
            <a:off x="907929" y="4015802"/>
            <a:ext cx="0" cy="479391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5" idx="6"/>
            <a:endCxn id="17" idx="2"/>
          </p:cNvCxnSpPr>
          <p:nvPr/>
        </p:nvCxnSpPr>
        <p:spPr>
          <a:xfrm>
            <a:off x="2632216" y="4646172"/>
            <a:ext cx="552122" cy="0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3" idx="4"/>
            <a:endCxn id="15" idx="0"/>
          </p:cNvCxnSpPr>
          <p:nvPr/>
        </p:nvCxnSpPr>
        <p:spPr>
          <a:xfrm>
            <a:off x="2481236" y="4015802"/>
            <a:ext cx="0" cy="479391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2" idx="6"/>
            <a:endCxn id="13" idx="2"/>
          </p:cNvCxnSpPr>
          <p:nvPr/>
        </p:nvCxnSpPr>
        <p:spPr>
          <a:xfrm>
            <a:off x="1868038" y="3864822"/>
            <a:ext cx="462219" cy="0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3" idx="6"/>
            <a:endCxn id="16" idx="2"/>
          </p:cNvCxnSpPr>
          <p:nvPr/>
        </p:nvCxnSpPr>
        <p:spPr>
          <a:xfrm>
            <a:off x="2632216" y="3864822"/>
            <a:ext cx="552122" cy="0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4" idx="7"/>
            <a:endCxn id="12" idx="3"/>
          </p:cNvCxnSpPr>
          <p:nvPr/>
        </p:nvCxnSpPr>
        <p:spPr>
          <a:xfrm flipV="1">
            <a:off x="1014688" y="3971581"/>
            <a:ext cx="595612" cy="567832"/>
          </a:xfrm>
          <a:prstGeom prst="straightConnector1">
            <a:avLst/>
          </a:prstGeom>
          <a:ln>
            <a:prstDash val="sysDot"/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6" idx="3"/>
            <a:endCxn id="15" idx="7"/>
          </p:cNvCxnSpPr>
          <p:nvPr/>
        </p:nvCxnSpPr>
        <p:spPr>
          <a:xfrm flipH="1">
            <a:off x="2587995" y="3971581"/>
            <a:ext cx="640563" cy="567832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1" idx="6"/>
            <a:endCxn id="12" idx="2"/>
          </p:cNvCxnSpPr>
          <p:nvPr/>
        </p:nvCxnSpPr>
        <p:spPr>
          <a:xfrm>
            <a:off x="1058909" y="3864822"/>
            <a:ext cx="507170" cy="0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4414057" y="4199877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734199" y="4199877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430281" y="4199877"/>
            <a:ext cx="301959" cy="3019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3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074127" y="4199877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5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7780594" y="4203972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6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7078353" y="4199877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4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8518513" y="4203972"/>
            <a:ext cx="301959" cy="30195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7</a:t>
            </a:r>
            <a:endParaRPr kumimoji="1" lang="ja-JP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cxnSp>
        <p:nvCxnSpPr>
          <p:cNvPr id="33" name="直線矢印コネクタ 32"/>
          <p:cNvCxnSpPr>
            <a:stCxn id="26" idx="6"/>
            <a:endCxn id="29" idx="2"/>
          </p:cNvCxnSpPr>
          <p:nvPr/>
        </p:nvCxnSpPr>
        <p:spPr>
          <a:xfrm>
            <a:off x="4716016" y="4350857"/>
            <a:ext cx="358111" cy="0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0" idx="6"/>
            <a:endCxn id="32" idx="2"/>
          </p:cNvCxnSpPr>
          <p:nvPr/>
        </p:nvCxnSpPr>
        <p:spPr>
          <a:xfrm>
            <a:off x="8082553" y="4354952"/>
            <a:ext cx="435960" cy="0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7" idx="6"/>
            <a:endCxn id="28" idx="2"/>
          </p:cNvCxnSpPr>
          <p:nvPr/>
        </p:nvCxnSpPr>
        <p:spPr>
          <a:xfrm flipV="1">
            <a:off x="6036158" y="4350856"/>
            <a:ext cx="394123" cy="1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28" idx="6"/>
            <a:endCxn id="31" idx="2"/>
          </p:cNvCxnSpPr>
          <p:nvPr/>
        </p:nvCxnSpPr>
        <p:spPr>
          <a:xfrm>
            <a:off x="6732240" y="4350856"/>
            <a:ext cx="346113" cy="1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29" idx="6"/>
            <a:endCxn id="27" idx="2"/>
          </p:cNvCxnSpPr>
          <p:nvPr/>
        </p:nvCxnSpPr>
        <p:spPr>
          <a:xfrm>
            <a:off x="5376086" y="4350857"/>
            <a:ext cx="358113" cy="0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31" idx="6"/>
            <a:endCxn id="30" idx="2"/>
          </p:cNvCxnSpPr>
          <p:nvPr/>
        </p:nvCxnSpPr>
        <p:spPr>
          <a:xfrm>
            <a:off x="7380312" y="4350857"/>
            <a:ext cx="400282" cy="4095"/>
          </a:xfrm>
          <a:prstGeom prst="straightConnector1">
            <a:avLst/>
          </a:pr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フリーフォーム 38"/>
          <p:cNvSpPr/>
          <p:nvPr/>
        </p:nvSpPr>
        <p:spPr>
          <a:xfrm>
            <a:off x="4649131" y="3943981"/>
            <a:ext cx="1114425" cy="266700"/>
          </a:xfrm>
          <a:custGeom>
            <a:avLst/>
            <a:gdLst>
              <a:gd name="connsiteX0" fmla="*/ 0 w 1114425"/>
              <a:gd name="connsiteY0" fmla="*/ 266700 h 266700"/>
              <a:gd name="connsiteX1" fmla="*/ 581025 w 1114425"/>
              <a:gd name="connsiteY1" fmla="*/ 0 h 266700"/>
              <a:gd name="connsiteX2" fmla="*/ 1114425 w 1114425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4425" h="266700">
                <a:moveTo>
                  <a:pt x="0" y="266700"/>
                </a:moveTo>
                <a:cubicBezTo>
                  <a:pt x="197644" y="133350"/>
                  <a:pt x="395288" y="0"/>
                  <a:pt x="581025" y="0"/>
                </a:cubicBezTo>
                <a:cubicBezTo>
                  <a:pt x="766762" y="0"/>
                  <a:pt x="940593" y="133350"/>
                  <a:pt x="1114425" y="266700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0" name="フリーフォーム 39"/>
          <p:cNvSpPr/>
          <p:nvPr/>
        </p:nvSpPr>
        <p:spPr>
          <a:xfrm>
            <a:off x="6718313" y="3929867"/>
            <a:ext cx="1114425" cy="266700"/>
          </a:xfrm>
          <a:custGeom>
            <a:avLst/>
            <a:gdLst>
              <a:gd name="connsiteX0" fmla="*/ 0 w 1114425"/>
              <a:gd name="connsiteY0" fmla="*/ 266700 h 266700"/>
              <a:gd name="connsiteX1" fmla="*/ 581025 w 1114425"/>
              <a:gd name="connsiteY1" fmla="*/ 0 h 266700"/>
              <a:gd name="connsiteX2" fmla="*/ 1114425 w 1114425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4425" h="266700">
                <a:moveTo>
                  <a:pt x="0" y="266700"/>
                </a:moveTo>
                <a:cubicBezTo>
                  <a:pt x="197644" y="133350"/>
                  <a:pt x="395288" y="0"/>
                  <a:pt x="581025" y="0"/>
                </a:cubicBezTo>
                <a:cubicBezTo>
                  <a:pt x="766762" y="0"/>
                  <a:pt x="940593" y="133350"/>
                  <a:pt x="1114425" y="266700"/>
                </a:cubicBezTo>
              </a:path>
            </a:pathLst>
          </a:custGeom>
          <a:ln>
            <a:tailEnd type="stealth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1" name="右矢印 40"/>
          <p:cNvSpPr/>
          <p:nvPr/>
        </p:nvSpPr>
        <p:spPr>
          <a:xfrm>
            <a:off x="3779912" y="4090573"/>
            <a:ext cx="400988" cy="32984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654551"/>
              </p:ext>
            </p:extLst>
          </p:nvPr>
        </p:nvGraphicFramePr>
        <p:xfrm>
          <a:off x="5751924" y="5075245"/>
          <a:ext cx="9604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8" name="数式" r:id="rId11" imgW="533160" imgH="203040" progId="Equation.3">
                  <p:embed/>
                </p:oleObj>
              </mc:Choice>
              <mc:Fallback>
                <p:oleObj name="数式" r:id="rId11" imgW="533160" imgH="203040" progId="Equation.3">
                  <p:embed/>
                  <p:pic>
                    <p:nvPicPr>
                      <p:cNvPr id="0" name="オブジェクト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924" y="5075245"/>
                        <a:ext cx="9604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9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Extension to Stochastic Systems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632311"/>
          </a:xfrm>
        </p:spPr>
        <p:txBody>
          <a:bodyPr/>
          <a:lstStyle/>
          <a:p>
            <a:r>
              <a:rPr lang="en-US" altLang="ja-JP" dirty="0"/>
              <a:t>Tandem structure</a:t>
            </a:r>
          </a:p>
          <a:p>
            <a:pPr lvl="1"/>
            <a:r>
              <a:rPr lang="en-US" altLang="ja-JP" dirty="0"/>
              <a:t>Distribution function of </a:t>
            </a:r>
            <a:r>
              <a:rPr lang="en-US" altLang="ja-JP" dirty="0" smtClean="0"/>
              <a:t>summation</a:t>
            </a:r>
            <a:endParaRPr lang="en-US" altLang="ja-JP" dirty="0"/>
          </a:p>
          <a:p>
            <a:pPr lvl="2"/>
            <a:endParaRPr lang="en-US" altLang="ja-JP" dirty="0" smtClean="0"/>
          </a:p>
          <a:p>
            <a:pPr lvl="2"/>
            <a:endParaRPr lang="en-US" altLang="ja-JP" dirty="0"/>
          </a:p>
          <a:p>
            <a:pPr lvl="2"/>
            <a:r>
              <a:rPr lang="en-US" altLang="ja-JP" dirty="0"/>
              <a:t>Asymptotically -&gt; central limit theorem</a:t>
            </a:r>
          </a:p>
          <a:p>
            <a:r>
              <a:rPr lang="en-US" altLang="ja-JP" dirty="0"/>
              <a:t>Fork structure (synchronization)</a:t>
            </a:r>
          </a:p>
          <a:p>
            <a:pPr lvl="1"/>
            <a:r>
              <a:rPr lang="en-US" altLang="ja-JP" dirty="0"/>
              <a:t>Distribution of max.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2"/>
            <a:r>
              <a:rPr lang="en-US" altLang="ja-JP" dirty="0"/>
              <a:t>Only </a:t>
            </a:r>
            <a:r>
              <a:rPr lang="en-US" altLang="ja-JP" dirty="0" err="1"/>
              <a:t>Weibull</a:t>
            </a:r>
            <a:r>
              <a:rPr lang="en-US" altLang="ja-JP" dirty="0"/>
              <a:t> distr. (incl. exponential distr.) and </a:t>
            </a:r>
            <a:r>
              <a:rPr lang="en-US" altLang="ja-JP" dirty="0" err="1"/>
              <a:t>Gumbell</a:t>
            </a:r>
            <a:r>
              <a:rPr lang="en-US" altLang="ja-JP" dirty="0"/>
              <a:t> distr. (incl. </a:t>
            </a:r>
            <a:r>
              <a:rPr lang="en-US" altLang="ja-JP" dirty="0" smtClean="0"/>
              <a:t>double-exponential) </a:t>
            </a:r>
            <a:r>
              <a:rPr lang="en-US" altLang="ja-JP" dirty="0"/>
              <a:t>are simple, while others are complex</a:t>
            </a:r>
          </a:p>
          <a:p>
            <a:r>
              <a:rPr lang="en-US" altLang="ja-JP" dirty="0"/>
              <a:t>Hard to handle analytically for general </a:t>
            </a:r>
            <a:r>
              <a:rPr lang="en-US" altLang="ja-JP" dirty="0" smtClean="0"/>
              <a:t>cases!</a:t>
            </a:r>
          </a:p>
          <a:p>
            <a:pPr lvl="2"/>
            <a:r>
              <a:rPr kumimoji="1" lang="en-US" altLang="ja-JP" dirty="0" smtClean="0"/>
              <a:t>Numerical computations for only small-sized systems are achieved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37</a:t>
            </a:fld>
            <a:endParaRPr lang="en-US" altLang="ja-JP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705706" y="1994016"/>
            <a:ext cx="2970636" cy="523993"/>
            <a:chOff x="5004048" y="1994018"/>
            <a:chExt cx="4052944" cy="714902"/>
          </a:xfrm>
        </p:grpSpPr>
        <p:sp>
          <p:nvSpPr>
            <p:cNvPr id="6" name="直方体 5"/>
            <p:cNvSpPr/>
            <p:nvPr/>
          </p:nvSpPr>
          <p:spPr>
            <a:xfrm>
              <a:off x="5004048" y="2188057"/>
              <a:ext cx="1082308" cy="326823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7" name="直方体 6"/>
            <p:cNvSpPr/>
            <p:nvPr/>
          </p:nvSpPr>
          <p:spPr>
            <a:xfrm>
              <a:off x="5917215" y="1994018"/>
              <a:ext cx="734887" cy="714902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Tahoma" panose="020B0604030504040204" pitchFamily="34" charset="0"/>
                  <a:ea typeface="Arial Unicode MS" panose="020B0604020202020204" pitchFamily="50" charset="-128"/>
                </a:rPr>
                <a:t>1</a:t>
              </a:r>
              <a:endParaRPr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8" name="直方体 7"/>
            <p:cNvSpPr/>
            <p:nvPr/>
          </p:nvSpPr>
          <p:spPr>
            <a:xfrm>
              <a:off x="6491091" y="2188057"/>
              <a:ext cx="1082308" cy="326823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9" name="直方体 8"/>
            <p:cNvSpPr/>
            <p:nvPr/>
          </p:nvSpPr>
          <p:spPr>
            <a:xfrm>
              <a:off x="7410333" y="1994018"/>
              <a:ext cx="734887" cy="714902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2</a:t>
              </a:r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0" name="直方体 9"/>
            <p:cNvSpPr/>
            <p:nvPr/>
          </p:nvSpPr>
          <p:spPr>
            <a:xfrm>
              <a:off x="7974684" y="2210042"/>
              <a:ext cx="1082308" cy="326823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744460" y="3218154"/>
            <a:ext cx="2139908" cy="596063"/>
            <a:chOff x="5868144" y="3218154"/>
            <a:chExt cx="2566548" cy="714902"/>
          </a:xfrm>
        </p:grpSpPr>
        <p:sp>
          <p:nvSpPr>
            <p:cNvPr id="12" name="直方体 11"/>
            <p:cNvSpPr/>
            <p:nvPr/>
          </p:nvSpPr>
          <p:spPr>
            <a:xfrm>
              <a:off x="5868144" y="3430549"/>
              <a:ext cx="1082308" cy="326823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3" name="直方体 12"/>
            <p:cNvSpPr/>
            <p:nvPr/>
          </p:nvSpPr>
          <p:spPr>
            <a:xfrm>
              <a:off x="6799146" y="3218154"/>
              <a:ext cx="734887" cy="714902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12</a:t>
              </a:r>
              <a:endParaRPr kumimoji="1" lang="ja-JP" altLang="en-US" sz="1600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14" name="直方体 13"/>
            <p:cNvSpPr/>
            <p:nvPr/>
          </p:nvSpPr>
          <p:spPr>
            <a:xfrm>
              <a:off x="7352384" y="3419537"/>
              <a:ext cx="1082308" cy="326823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141974"/>
              </p:ext>
            </p:extLst>
          </p:nvPr>
        </p:nvGraphicFramePr>
        <p:xfrm>
          <a:off x="1475656" y="1942005"/>
          <a:ext cx="3276000" cy="6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2" name="数式" r:id="rId3" imgW="1638000" imgH="330120" progId="Equation.3">
                  <p:embed/>
                </p:oleObj>
              </mc:Choice>
              <mc:Fallback>
                <p:oleObj name="数式" r:id="rId3" imgW="1638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42005"/>
                        <a:ext cx="3276000" cy="66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右矢印 15"/>
          <p:cNvSpPr/>
          <p:nvPr/>
        </p:nvSpPr>
        <p:spPr>
          <a:xfrm rot="5400000">
            <a:off x="6997899" y="2621584"/>
            <a:ext cx="353364" cy="40772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6228184" y="1172369"/>
            <a:ext cx="0" cy="720080"/>
          </a:xfrm>
          <a:prstGeom prst="straightConnector1">
            <a:avLst/>
          </a:prstGeom>
          <a:ln w="25400">
            <a:solidFill>
              <a:srgbClr val="6633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156176" y="1844824"/>
            <a:ext cx="914549" cy="0"/>
          </a:xfrm>
          <a:prstGeom prst="straightConnector1">
            <a:avLst/>
          </a:prstGeom>
          <a:ln w="25400">
            <a:solidFill>
              <a:srgbClr val="6633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>
            <a:off x="6287735" y="1494799"/>
            <a:ext cx="619125" cy="295901"/>
          </a:xfrm>
          <a:custGeom>
            <a:avLst/>
            <a:gdLst>
              <a:gd name="connsiteX0" fmla="*/ 0 w 571500"/>
              <a:gd name="connsiteY0" fmla="*/ 298157 h 298157"/>
              <a:gd name="connsiteX1" fmla="*/ 114300 w 571500"/>
              <a:gd name="connsiteY1" fmla="*/ 2882 h 298157"/>
              <a:gd name="connsiteX2" fmla="*/ 352425 w 571500"/>
              <a:gd name="connsiteY2" fmla="*/ 155282 h 298157"/>
              <a:gd name="connsiteX3" fmla="*/ 571500 w 571500"/>
              <a:gd name="connsiteY3" fmla="*/ 279107 h 298157"/>
              <a:gd name="connsiteX0" fmla="*/ 0 w 571500"/>
              <a:gd name="connsiteY0" fmla="*/ 295897 h 295897"/>
              <a:gd name="connsiteX1" fmla="*/ 114300 w 571500"/>
              <a:gd name="connsiteY1" fmla="*/ 622 h 295897"/>
              <a:gd name="connsiteX2" fmla="*/ 333375 w 571500"/>
              <a:gd name="connsiteY2" fmla="*/ 219697 h 295897"/>
              <a:gd name="connsiteX3" fmla="*/ 571500 w 571500"/>
              <a:gd name="connsiteY3" fmla="*/ 276847 h 295897"/>
              <a:gd name="connsiteX0" fmla="*/ 0 w 619125"/>
              <a:gd name="connsiteY0" fmla="*/ 295901 h 295901"/>
              <a:gd name="connsiteX1" fmla="*/ 114300 w 619125"/>
              <a:gd name="connsiteY1" fmla="*/ 626 h 295901"/>
              <a:gd name="connsiteX2" fmla="*/ 333375 w 619125"/>
              <a:gd name="connsiteY2" fmla="*/ 219701 h 295901"/>
              <a:gd name="connsiteX3" fmla="*/ 619125 w 619125"/>
              <a:gd name="connsiteY3" fmla="*/ 286376 h 295901"/>
              <a:gd name="connsiteX0" fmla="*/ 0 w 619125"/>
              <a:gd name="connsiteY0" fmla="*/ 295901 h 295901"/>
              <a:gd name="connsiteX1" fmla="*/ 114300 w 619125"/>
              <a:gd name="connsiteY1" fmla="*/ 626 h 295901"/>
              <a:gd name="connsiteX2" fmla="*/ 333375 w 619125"/>
              <a:gd name="connsiteY2" fmla="*/ 219701 h 295901"/>
              <a:gd name="connsiteX3" fmla="*/ 619125 w 619125"/>
              <a:gd name="connsiteY3" fmla="*/ 286376 h 2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25" h="295901">
                <a:moveTo>
                  <a:pt x="0" y="295901"/>
                </a:moveTo>
                <a:cubicBezTo>
                  <a:pt x="27781" y="160169"/>
                  <a:pt x="58737" y="13326"/>
                  <a:pt x="114300" y="626"/>
                </a:cubicBezTo>
                <a:cubicBezTo>
                  <a:pt x="169863" y="-12074"/>
                  <a:pt x="249237" y="172076"/>
                  <a:pt x="333375" y="219701"/>
                </a:cubicBezTo>
                <a:cubicBezTo>
                  <a:pt x="417513" y="267326"/>
                  <a:pt x="519112" y="276057"/>
                  <a:pt x="619125" y="2863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44314"/>
              </p:ext>
            </p:extLst>
          </p:nvPr>
        </p:nvGraphicFramePr>
        <p:xfrm>
          <a:off x="6305295" y="908720"/>
          <a:ext cx="528192" cy="34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3" name="数式" r:id="rId5" imgW="330120" imgH="215640" progId="Equation.3">
                  <p:embed/>
                </p:oleObj>
              </mc:Choice>
              <mc:Fallback>
                <p:oleObj name="数式" r:id="rId5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295" y="908720"/>
                        <a:ext cx="528192" cy="345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矢印コネクタ 20"/>
          <p:cNvCxnSpPr/>
          <p:nvPr/>
        </p:nvCxnSpPr>
        <p:spPr>
          <a:xfrm flipV="1">
            <a:off x="7538583" y="1196628"/>
            <a:ext cx="0" cy="720080"/>
          </a:xfrm>
          <a:prstGeom prst="straightConnector1">
            <a:avLst/>
          </a:prstGeom>
          <a:ln w="25400">
            <a:solidFill>
              <a:srgbClr val="6633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7466575" y="1869083"/>
            <a:ext cx="914549" cy="0"/>
          </a:xfrm>
          <a:prstGeom prst="straightConnector1">
            <a:avLst/>
          </a:prstGeom>
          <a:ln w="25400">
            <a:solidFill>
              <a:srgbClr val="6633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7598134" y="1519058"/>
            <a:ext cx="619125" cy="295901"/>
          </a:xfrm>
          <a:custGeom>
            <a:avLst/>
            <a:gdLst>
              <a:gd name="connsiteX0" fmla="*/ 0 w 571500"/>
              <a:gd name="connsiteY0" fmla="*/ 298157 h 298157"/>
              <a:gd name="connsiteX1" fmla="*/ 114300 w 571500"/>
              <a:gd name="connsiteY1" fmla="*/ 2882 h 298157"/>
              <a:gd name="connsiteX2" fmla="*/ 352425 w 571500"/>
              <a:gd name="connsiteY2" fmla="*/ 155282 h 298157"/>
              <a:gd name="connsiteX3" fmla="*/ 571500 w 571500"/>
              <a:gd name="connsiteY3" fmla="*/ 279107 h 298157"/>
              <a:gd name="connsiteX0" fmla="*/ 0 w 571500"/>
              <a:gd name="connsiteY0" fmla="*/ 295897 h 295897"/>
              <a:gd name="connsiteX1" fmla="*/ 114300 w 571500"/>
              <a:gd name="connsiteY1" fmla="*/ 622 h 295897"/>
              <a:gd name="connsiteX2" fmla="*/ 333375 w 571500"/>
              <a:gd name="connsiteY2" fmla="*/ 219697 h 295897"/>
              <a:gd name="connsiteX3" fmla="*/ 571500 w 571500"/>
              <a:gd name="connsiteY3" fmla="*/ 276847 h 295897"/>
              <a:gd name="connsiteX0" fmla="*/ 0 w 619125"/>
              <a:gd name="connsiteY0" fmla="*/ 295901 h 295901"/>
              <a:gd name="connsiteX1" fmla="*/ 114300 w 619125"/>
              <a:gd name="connsiteY1" fmla="*/ 626 h 295901"/>
              <a:gd name="connsiteX2" fmla="*/ 333375 w 619125"/>
              <a:gd name="connsiteY2" fmla="*/ 219701 h 295901"/>
              <a:gd name="connsiteX3" fmla="*/ 619125 w 619125"/>
              <a:gd name="connsiteY3" fmla="*/ 286376 h 295901"/>
              <a:gd name="connsiteX0" fmla="*/ 0 w 619125"/>
              <a:gd name="connsiteY0" fmla="*/ 295901 h 295901"/>
              <a:gd name="connsiteX1" fmla="*/ 114300 w 619125"/>
              <a:gd name="connsiteY1" fmla="*/ 626 h 295901"/>
              <a:gd name="connsiteX2" fmla="*/ 333375 w 619125"/>
              <a:gd name="connsiteY2" fmla="*/ 219701 h 295901"/>
              <a:gd name="connsiteX3" fmla="*/ 619125 w 619125"/>
              <a:gd name="connsiteY3" fmla="*/ 286376 h 2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25" h="295901">
                <a:moveTo>
                  <a:pt x="0" y="295901"/>
                </a:moveTo>
                <a:cubicBezTo>
                  <a:pt x="27781" y="160169"/>
                  <a:pt x="58737" y="13326"/>
                  <a:pt x="114300" y="626"/>
                </a:cubicBezTo>
                <a:cubicBezTo>
                  <a:pt x="169863" y="-12074"/>
                  <a:pt x="249237" y="172076"/>
                  <a:pt x="333375" y="219701"/>
                </a:cubicBezTo>
                <a:cubicBezTo>
                  <a:pt x="417513" y="267326"/>
                  <a:pt x="519112" y="276057"/>
                  <a:pt x="619125" y="2863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99793"/>
              </p:ext>
            </p:extLst>
          </p:nvPr>
        </p:nvGraphicFramePr>
        <p:xfrm>
          <a:off x="7606921" y="933450"/>
          <a:ext cx="5476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4" name="数式" r:id="rId7" imgW="342720" imgH="215640" progId="Equation.3">
                  <p:embed/>
                </p:oleObj>
              </mc:Choice>
              <mc:Fallback>
                <p:oleObj name="数式" r:id="rId7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6921" y="933450"/>
                        <a:ext cx="54768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7051675" y="1655462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t</a:t>
            </a:r>
            <a:endParaRPr kumimoji="1" lang="ja-JP" altLang="en-US" sz="16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62074" y="165737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t</a:t>
            </a:r>
            <a:endParaRPr kumimoji="1" lang="ja-JP" altLang="en-US" sz="16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8028384" y="3260556"/>
            <a:ext cx="0" cy="720080"/>
          </a:xfrm>
          <a:prstGeom prst="straightConnector1">
            <a:avLst/>
          </a:prstGeom>
          <a:ln w="25400">
            <a:solidFill>
              <a:srgbClr val="6633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7956376" y="3933011"/>
            <a:ext cx="914549" cy="0"/>
          </a:xfrm>
          <a:prstGeom prst="straightConnector1">
            <a:avLst/>
          </a:prstGeom>
          <a:ln w="25400">
            <a:solidFill>
              <a:srgbClr val="6633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>
            <a:off x="8087935" y="3528764"/>
            <a:ext cx="619125" cy="350123"/>
          </a:xfrm>
          <a:custGeom>
            <a:avLst/>
            <a:gdLst>
              <a:gd name="connsiteX0" fmla="*/ 0 w 571500"/>
              <a:gd name="connsiteY0" fmla="*/ 298157 h 298157"/>
              <a:gd name="connsiteX1" fmla="*/ 114300 w 571500"/>
              <a:gd name="connsiteY1" fmla="*/ 2882 h 298157"/>
              <a:gd name="connsiteX2" fmla="*/ 352425 w 571500"/>
              <a:gd name="connsiteY2" fmla="*/ 155282 h 298157"/>
              <a:gd name="connsiteX3" fmla="*/ 571500 w 571500"/>
              <a:gd name="connsiteY3" fmla="*/ 279107 h 298157"/>
              <a:gd name="connsiteX0" fmla="*/ 0 w 571500"/>
              <a:gd name="connsiteY0" fmla="*/ 295897 h 295897"/>
              <a:gd name="connsiteX1" fmla="*/ 114300 w 571500"/>
              <a:gd name="connsiteY1" fmla="*/ 622 h 295897"/>
              <a:gd name="connsiteX2" fmla="*/ 333375 w 571500"/>
              <a:gd name="connsiteY2" fmla="*/ 219697 h 295897"/>
              <a:gd name="connsiteX3" fmla="*/ 571500 w 571500"/>
              <a:gd name="connsiteY3" fmla="*/ 276847 h 295897"/>
              <a:gd name="connsiteX0" fmla="*/ 0 w 619125"/>
              <a:gd name="connsiteY0" fmla="*/ 295901 h 295901"/>
              <a:gd name="connsiteX1" fmla="*/ 114300 w 619125"/>
              <a:gd name="connsiteY1" fmla="*/ 626 h 295901"/>
              <a:gd name="connsiteX2" fmla="*/ 333375 w 619125"/>
              <a:gd name="connsiteY2" fmla="*/ 219701 h 295901"/>
              <a:gd name="connsiteX3" fmla="*/ 619125 w 619125"/>
              <a:gd name="connsiteY3" fmla="*/ 286376 h 295901"/>
              <a:gd name="connsiteX0" fmla="*/ 0 w 619125"/>
              <a:gd name="connsiteY0" fmla="*/ 295901 h 295901"/>
              <a:gd name="connsiteX1" fmla="*/ 114300 w 619125"/>
              <a:gd name="connsiteY1" fmla="*/ 626 h 295901"/>
              <a:gd name="connsiteX2" fmla="*/ 333375 w 619125"/>
              <a:gd name="connsiteY2" fmla="*/ 219701 h 295901"/>
              <a:gd name="connsiteX3" fmla="*/ 619125 w 619125"/>
              <a:gd name="connsiteY3" fmla="*/ 286376 h 295901"/>
              <a:gd name="connsiteX0" fmla="*/ 0 w 619125"/>
              <a:gd name="connsiteY0" fmla="*/ 365426 h 365426"/>
              <a:gd name="connsiteX1" fmla="*/ 114300 w 619125"/>
              <a:gd name="connsiteY1" fmla="*/ 70151 h 365426"/>
              <a:gd name="connsiteX2" fmla="*/ 259991 w 619125"/>
              <a:gd name="connsiteY2" fmla="*/ 15303 h 365426"/>
              <a:gd name="connsiteX3" fmla="*/ 333375 w 619125"/>
              <a:gd name="connsiteY3" fmla="*/ 289226 h 365426"/>
              <a:gd name="connsiteX4" fmla="*/ 619125 w 619125"/>
              <a:gd name="connsiteY4" fmla="*/ 355901 h 365426"/>
              <a:gd name="connsiteX0" fmla="*/ 0 w 619125"/>
              <a:gd name="connsiteY0" fmla="*/ 365426 h 365426"/>
              <a:gd name="connsiteX1" fmla="*/ 114300 w 619125"/>
              <a:gd name="connsiteY1" fmla="*/ 70151 h 365426"/>
              <a:gd name="connsiteX2" fmla="*/ 259991 w 619125"/>
              <a:gd name="connsiteY2" fmla="*/ 15303 h 365426"/>
              <a:gd name="connsiteX3" fmla="*/ 457200 w 619125"/>
              <a:gd name="connsiteY3" fmla="*/ 279701 h 365426"/>
              <a:gd name="connsiteX4" fmla="*/ 619125 w 619125"/>
              <a:gd name="connsiteY4" fmla="*/ 355901 h 365426"/>
              <a:gd name="connsiteX0" fmla="*/ 0 w 619125"/>
              <a:gd name="connsiteY0" fmla="*/ 355065 h 355065"/>
              <a:gd name="connsiteX1" fmla="*/ 114300 w 619125"/>
              <a:gd name="connsiteY1" fmla="*/ 202665 h 355065"/>
              <a:gd name="connsiteX2" fmla="*/ 259991 w 619125"/>
              <a:gd name="connsiteY2" fmla="*/ 4942 h 355065"/>
              <a:gd name="connsiteX3" fmla="*/ 457200 w 619125"/>
              <a:gd name="connsiteY3" fmla="*/ 269340 h 355065"/>
              <a:gd name="connsiteX4" fmla="*/ 619125 w 619125"/>
              <a:gd name="connsiteY4" fmla="*/ 345540 h 355065"/>
              <a:gd name="connsiteX0" fmla="*/ 0 w 619125"/>
              <a:gd name="connsiteY0" fmla="*/ 355065 h 355065"/>
              <a:gd name="connsiteX1" fmla="*/ 114300 w 619125"/>
              <a:gd name="connsiteY1" fmla="*/ 202665 h 355065"/>
              <a:gd name="connsiteX2" fmla="*/ 259991 w 619125"/>
              <a:gd name="connsiteY2" fmla="*/ 4942 h 355065"/>
              <a:gd name="connsiteX3" fmla="*/ 457200 w 619125"/>
              <a:gd name="connsiteY3" fmla="*/ 269340 h 355065"/>
              <a:gd name="connsiteX4" fmla="*/ 619125 w 619125"/>
              <a:gd name="connsiteY4" fmla="*/ 345540 h 355065"/>
              <a:gd name="connsiteX0" fmla="*/ 0 w 619125"/>
              <a:gd name="connsiteY0" fmla="*/ 355065 h 355065"/>
              <a:gd name="connsiteX1" fmla="*/ 114300 w 619125"/>
              <a:gd name="connsiteY1" fmla="*/ 202665 h 355065"/>
              <a:gd name="connsiteX2" fmla="*/ 259991 w 619125"/>
              <a:gd name="connsiteY2" fmla="*/ 4942 h 355065"/>
              <a:gd name="connsiteX3" fmla="*/ 457200 w 619125"/>
              <a:gd name="connsiteY3" fmla="*/ 269340 h 355065"/>
              <a:gd name="connsiteX4" fmla="*/ 619125 w 619125"/>
              <a:gd name="connsiteY4" fmla="*/ 345540 h 355065"/>
              <a:gd name="connsiteX0" fmla="*/ 0 w 619125"/>
              <a:gd name="connsiteY0" fmla="*/ 350123 h 350123"/>
              <a:gd name="connsiteX1" fmla="*/ 114300 w 619125"/>
              <a:gd name="connsiteY1" fmla="*/ 197723 h 350123"/>
              <a:gd name="connsiteX2" fmla="*/ 259991 w 619125"/>
              <a:gd name="connsiteY2" fmla="*/ 0 h 350123"/>
              <a:gd name="connsiteX3" fmla="*/ 457200 w 619125"/>
              <a:gd name="connsiteY3" fmla="*/ 264398 h 350123"/>
              <a:gd name="connsiteX4" fmla="*/ 619125 w 619125"/>
              <a:gd name="connsiteY4" fmla="*/ 340598 h 350123"/>
              <a:gd name="connsiteX0" fmla="*/ 0 w 619125"/>
              <a:gd name="connsiteY0" fmla="*/ 350123 h 350123"/>
              <a:gd name="connsiteX1" fmla="*/ 114300 w 619125"/>
              <a:gd name="connsiteY1" fmla="*/ 197723 h 350123"/>
              <a:gd name="connsiteX2" fmla="*/ 259991 w 619125"/>
              <a:gd name="connsiteY2" fmla="*/ 0 h 350123"/>
              <a:gd name="connsiteX3" fmla="*/ 457200 w 619125"/>
              <a:gd name="connsiteY3" fmla="*/ 264398 h 350123"/>
              <a:gd name="connsiteX4" fmla="*/ 619125 w 619125"/>
              <a:gd name="connsiteY4" fmla="*/ 340598 h 3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350123">
                <a:moveTo>
                  <a:pt x="0" y="350123"/>
                </a:moveTo>
                <a:cubicBezTo>
                  <a:pt x="94456" y="252491"/>
                  <a:pt x="70968" y="256077"/>
                  <a:pt x="114300" y="197723"/>
                </a:cubicBezTo>
                <a:cubicBezTo>
                  <a:pt x="157632" y="139369"/>
                  <a:pt x="154899" y="24448"/>
                  <a:pt x="259991" y="0"/>
                </a:cubicBezTo>
                <a:cubicBezTo>
                  <a:pt x="365083" y="13652"/>
                  <a:pt x="397345" y="207632"/>
                  <a:pt x="457200" y="264398"/>
                </a:cubicBezTo>
                <a:cubicBezTo>
                  <a:pt x="517055" y="321164"/>
                  <a:pt x="519112" y="330279"/>
                  <a:pt x="619125" y="3405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96067"/>
              </p:ext>
            </p:extLst>
          </p:nvPr>
        </p:nvGraphicFramePr>
        <p:xfrm>
          <a:off x="8066939" y="2996952"/>
          <a:ext cx="6080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5" name="数式" r:id="rId9" imgW="380880" imgH="215640" progId="Equation.3">
                  <p:embed/>
                </p:oleObj>
              </mc:Choice>
              <mc:Fallback>
                <p:oleObj name="数式" r:id="rId9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939" y="2996952"/>
                        <a:ext cx="608012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8851875" y="3721303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t</a:t>
            </a:r>
            <a:endParaRPr kumimoji="1" lang="ja-JP" altLang="en-US" sz="16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38308"/>
              </p:ext>
            </p:extLst>
          </p:nvPr>
        </p:nvGraphicFramePr>
        <p:xfrm>
          <a:off x="714896" y="3937744"/>
          <a:ext cx="292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6" name="数式" r:id="rId11" imgW="1460160" imgH="393480" progId="Equation.3">
                  <p:embed/>
                </p:oleObj>
              </mc:Choice>
              <mc:Fallback>
                <p:oleObj name="数式" r:id="rId11" imgW="1460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96" y="3937744"/>
                        <a:ext cx="2921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50908"/>
              </p:ext>
            </p:extLst>
          </p:nvPr>
        </p:nvGraphicFramePr>
        <p:xfrm>
          <a:off x="3927829" y="4024294"/>
          <a:ext cx="1759968" cy="59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7" name="数式" r:id="rId13" imgW="977760" imgH="330120" progId="Equation.3">
                  <p:embed/>
                </p:oleObj>
              </mc:Choice>
              <mc:Fallback>
                <p:oleObj name="数式" r:id="rId13" imgW="9777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829" y="4024294"/>
                        <a:ext cx="1759968" cy="59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直線コネクタ 34"/>
          <p:cNvCxnSpPr/>
          <p:nvPr/>
        </p:nvCxnSpPr>
        <p:spPr>
          <a:xfrm>
            <a:off x="2496401" y="3933056"/>
            <a:ext cx="792088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3672279" y="1916709"/>
            <a:ext cx="165618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5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800" dirty="0" smtClean="0"/>
              <a:t>Another Approach to Stochastic Systems</a:t>
            </a:r>
            <a:endParaRPr kumimoji="1" lang="ja-JP" altLang="en-US" sz="3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2505301"/>
          </a:xfrm>
        </p:spPr>
        <p:txBody>
          <a:bodyPr/>
          <a:lstStyle/>
          <a:p>
            <a:r>
              <a:rPr lang="en-US" altLang="ja-JP" dirty="0"/>
              <a:t>Utilize the framework of the Critical </a:t>
            </a:r>
            <a:r>
              <a:rPr lang="en-US" altLang="ja-JP" dirty="0" smtClean="0"/>
              <a:t>Chain Project </a:t>
            </a:r>
            <a:r>
              <a:rPr lang="en-US" altLang="ja-JP" dirty="0"/>
              <a:t>Management </a:t>
            </a:r>
            <a:r>
              <a:rPr lang="en-US" altLang="ja-JP" dirty="0" smtClean="0"/>
              <a:t>(CCPM) Method</a:t>
            </a:r>
            <a:endParaRPr lang="en-US" altLang="ja-JP" dirty="0"/>
          </a:p>
          <a:p>
            <a:pPr lvl="2"/>
            <a:r>
              <a:rPr lang="en-US" altLang="ja-JP" dirty="0"/>
              <a:t>High uncertainty in the execution time of tasks </a:t>
            </a:r>
          </a:p>
          <a:p>
            <a:pPr lvl="2"/>
            <a:r>
              <a:rPr lang="en-US" altLang="ja-JP" dirty="0"/>
              <a:t>Detailed probability distribution is not considered</a:t>
            </a:r>
          </a:p>
          <a:p>
            <a:pPr lvl="1"/>
            <a:r>
              <a:rPr lang="en-US" altLang="ja-JP" dirty="0"/>
              <a:t>Affinity with max-plus algebra because of the same formulation framework as project scheduling </a:t>
            </a:r>
            <a:r>
              <a:rPr lang="en-US" altLang="ja-JP" dirty="0" smtClean="0"/>
              <a:t>problem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38</a:t>
            </a:fld>
            <a:endParaRPr lang="en-US" altLang="ja-JP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5496" y="3647692"/>
            <a:ext cx="4032448" cy="28869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kumimoji="1" sz="28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1pPr>
            <a:lvl2pPr marL="357188" indent="-1793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kumimoji="1" sz="2400" kern="12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2pPr>
            <a:lvl3pPr marL="62388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3pPr>
            <a:lvl4pPr marL="892175" indent="-2682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4pPr>
            <a:lvl5pPr marL="1081088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Outline of CCPM</a:t>
            </a:r>
          </a:p>
          <a:p>
            <a:pPr lvl="1"/>
            <a:r>
              <a:rPr lang="en-US" altLang="ja-JP" dirty="0" smtClean="0"/>
              <a:t>Curtail (cut) </a:t>
            </a:r>
            <a:r>
              <a:rPr lang="en-US" altLang="ja-JP" dirty="0"/>
              <a:t>the margin time of each task</a:t>
            </a:r>
          </a:p>
          <a:p>
            <a:pPr lvl="1"/>
            <a:r>
              <a:rPr lang="en-US" altLang="ja-JP" dirty="0"/>
              <a:t>Redistribute </a:t>
            </a:r>
            <a:r>
              <a:rPr lang="en-US" altLang="ja-JP" dirty="0" smtClean="0"/>
              <a:t>(paste) the curtailed </a:t>
            </a:r>
            <a:r>
              <a:rPr lang="en-US" altLang="ja-JP" dirty="0"/>
              <a:t>times </a:t>
            </a:r>
            <a:r>
              <a:rPr lang="en-US" altLang="ja-JP" dirty="0" smtClean="0"/>
              <a:t>to </a:t>
            </a:r>
            <a:r>
              <a:rPr lang="en-US" altLang="ja-JP" dirty="0"/>
              <a:t>critical </a:t>
            </a:r>
            <a:r>
              <a:rPr lang="en-US" altLang="ja-JP" dirty="0" smtClean="0"/>
              <a:t>points</a:t>
            </a:r>
            <a:endParaRPr lang="en-US" altLang="ja-JP" dirty="0"/>
          </a:p>
          <a:p>
            <a:pPr lvl="2"/>
            <a:r>
              <a:rPr lang="en-US" altLang="ja-JP" dirty="0"/>
              <a:t>Insert time buffers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414315" y="3844241"/>
            <a:ext cx="2729883" cy="1528975"/>
            <a:chOff x="3539455" y="5276130"/>
            <a:chExt cx="1584176" cy="887278"/>
          </a:xfrm>
        </p:grpSpPr>
        <p:cxnSp>
          <p:nvCxnSpPr>
            <p:cNvPr id="7" name="直線矢印コネクタ 6"/>
            <p:cNvCxnSpPr/>
            <p:nvPr/>
          </p:nvCxnSpPr>
          <p:spPr>
            <a:xfrm flipV="1">
              <a:off x="3664187" y="5276130"/>
              <a:ext cx="0" cy="887278"/>
            </a:xfrm>
            <a:prstGeom prst="straightConnector1">
              <a:avLst/>
            </a:prstGeom>
            <a:ln w="25400">
              <a:solidFill>
                <a:srgbClr val="6633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3539455" y="6080912"/>
              <a:ext cx="1584176" cy="0"/>
            </a:xfrm>
            <a:prstGeom prst="straightConnector1">
              <a:avLst/>
            </a:prstGeom>
            <a:ln w="25400">
              <a:solidFill>
                <a:srgbClr val="6633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 8"/>
            <p:cNvSpPr/>
            <p:nvPr/>
          </p:nvSpPr>
          <p:spPr>
            <a:xfrm>
              <a:off x="3678902" y="5475059"/>
              <a:ext cx="1170407" cy="600540"/>
            </a:xfrm>
            <a:custGeom>
              <a:avLst/>
              <a:gdLst>
                <a:gd name="connsiteX0" fmla="*/ 0 w 571500"/>
                <a:gd name="connsiteY0" fmla="*/ 298157 h 298157"/>
                <a:gd name="connsiteX1" fmla="*/ 114300 w 571500"/>
                <a:gd name="connsiteY1" fmla="*/ 2882 h 298157"/>
                <a:gd name="connsiteX2" fmla="*/ 352425 w 571500"/>
                <a:gd name="connsiteY2" fmla="*/ 155282 h 298157"/>
                <a:gd name="connsiteX3" fmla="*/ 571500 w 571500"/>
                <a:gd name="connsiteY3" fmla="*/ 279107 h 298157"/>
                <a:gd name="connsiteX0" fmla="*/ 0 w 571500"/>
                <a:gd name="connsiteY0" fmla="*/ 295897 h 295897"/>
                <a:gd name="connsiteX1" fmla="*/ 114300 w 571500"/>
                <a:gd name="connsiteY1" fmla="*/ 622 h 295897"/>
                <a:gd name="connsiteX2" fmla="*/ 333375 w 571500"/>
                <a:gd name="connsiteY2" fmla="*/ 219697 h 295897"/>
                <a:gd name="connsiteX3" fmla="*/ 571500 w 571500"/>
                <a:gd name="connsiteY3" fmla="*/ 276847 h 295897"/>
                <a:gd name="connsiteX0" fmla="*/ 0 w 619125"/>
                <a:gd name="connsiteY0" fmla="*/ 295901 h 295901"/>
                <a:gd name="connsiteX1" fmla="*/ 114300 w 619125"/>
                <a:gd name="connsiteY1" fmla="*/ 626 h 295901"/>
                <a:gd name="connsiteX2" fmla="*/ 333375 w 619125"/>
                <a:gd name="connsiteY2" fmla="*/ 219701 h 295901"/>
                <a:gd name="connsiteX3" fmla="*/ 619125 w 619125"/>
                <a:gd name="connsiteY3" fmla="*/ 286376 h 295901"/>
                <a:gd name="connsiteX0" fmla="*/ 0 w 619125"/>
                <a:gd name="connsiteY0" fmla="*/ 295901 h 295901"/>
                <a:gd name="connsiteX1" fmla="*/ 114300 w 619125"/>
                <a:gd name="connsiteY1" fmla="*/ 626 h 295901"/>
                <a:gd name="connsiteX2" fmla="*/ 333375 w 619125"/>
                <a:gd name="connsiteY2" fmla="*/ 219701 h 295901"/>
                <a:gd name="connsiteX3" fmla="*/ 619125 w 619125"/>
                <a:gd name="connsiteY3" fmla="*/ 286376 h 295901"/>
                <a:gd name="connsiteX0" fmla="*/ 0 w 619125"/>
                <a:gd name="connsiteY0" fmla="*/ 297608 h 297608"/>
                <a:gd name="connsiteX1" fmla="*/ 114300 w 619125"/>
                <a:gd name="connsiteY1" fmla="*/ 2333 h 297608"/>
                <a:gd name="connsiteX2" fmla="*/ 232894 w 619125"/>
                <a:gd name="connsiteY2" fmla="*/ 162743 h 297608"/>
                <a:gd name="connsiteX3" fmla="*/ 333375 w 619125"/>
                <a:gd name="connsiteY3" fmla="*/ 221408 h 297608"/>
                <a:gd name="connsiteX4" fmla="*/ 619125 w 619125"/>
                <a:gd name="connsiteY4" fmla="*/ 288083 h 297608"/>
                <a:gd name="connsiteX0" fmla="*/ 0 w 619125"/>
                <a:gd name="connsiteY0" fmla="*/ 297608 h 297608"/>
                <a:gd name="connsiteX1" fmla="*/ 114300 w 619125"/>
                <a:gd name="connsiteY1" fmla="*/ 2333 h 297608"/>
                <a:gd name="connsiteX2" fmla="*/ 232894 w 619125"/>
                <a:gd name="connsiteY2" fmla="*/ 162743 h 297608"/>
                <a:gd name="connsiteX3" fmla="*/ 366368 w 619125"/>
                <a:gd name="connsiteY3" fmla="*/ 265399 h 297608"/>
                <a:gd name="connsiteX4" fmla="*/ 619125 w 619125"/>
                <a:gd name="connsiteY4" fmla="*/ 288083 h 297608"/>
                <a:gd name="connsiteX0" fmla="*/ 0 w 624624"/>
                <a:gd name="connsiteY0" fmla="*/ 297608 h 304580"/>
                <a:gd name="connsiteX1" fmla="*/ 114300 w 624624"/>
                <a:gd name="connsiteY1" fmla="*/ 2333 h 304580"/>
                <a:gd name="connsiteX2" fmla="*/ 232894 w 624624"/>
                <a:gd name="connsiteY2" fmla="*/ 162743 h 304580"/>
                <a:gd name="connsiteX3" fmla="*/ 366368 w 624624"/>
                <a:gd name="connsiteY3" fmla="*/ 265399 h 304580"/>
                <a:gd name="connsiteX4" fmla="*/ 624624 w 624624"/>
                <a:gd name="connsiteY4" fmla="*/ 304580 h 304580"/>
                <a:gd name="connsiteX0" fmla="*/ 0 w 675680"/>
                <a:gd name="connsiteY0" fmla="*/ 350402 h 350402"/>
                <a:gd name="connsiteX1" fmla="*/ 165356 w 675680"/>
                <a:gd name="connsiteY1" fmla="*/ 4071 h 350402"/>
                <a:gd name="connsiteX2" fmla="*/ 283950 w 675680"/>
                <a:gd name="connsiteY2" fmla="*/ 164481 h 350402"/>
                <a:gd name="connsiteX3" fmla="*/ 417424 w 675680"/>
                <a:gd name="connsiteY3" fmla="*/ 267137 h 350402"/>
                <a:gd name="connsiteX4" fmla="*/ 675680 w 675680"/>
                <a:gd name="connsiteY4" fmla="*/ 306318 h 350402"/>
                <a:gd name="connsiteX0" fmla="*/ 0 w 675680"/>
                <a:gd name="connsiteY0" fmla="*/ 346535 h 346535"/>
                <a:gd name="connsiteX1" fmla="*/ 63608 w 675680"/>
                <a:gd name="connsiteY1" fmla="*/ 196842 h 346535"/>
                <a:gd name="connsiteX2" fmla="*/ 165356 w 675680"/>
                <a:gd name="connsiteY2" fmla="*/ 204 h 346535"/>
                <a:gd name="connsiteX3" fmla="*/ 283950 w 675680"/>
                <a:gd name="connsiteY3" fmla="*/ 160614 h 346535"/>
                <a:gd name="connsiteX4" fmla="*/ 417424 w 675680"/>
                <a:gd name="connsiteY4" fmla="*/ 263270 h 346535"/>
                <a:gd name="connsiteX5" fmla="*/ 675680 w 675680"/>
                <a:gd name="connsiteY5" fmla="*/ 302451 h 346535"/>
                <a:gd name="connsiteX0" fmla="*/ 0 w 675680"/>
                <a:gd name="connsiteY0" fmla="*/ 346535 h 346535"/>
                <a:gd name="connsiteX1" fmla="*/ 63608 w 675680"/>
                <a:gd name="connsiteY1" fmla="*/ 196842 h 346535"/>
                <a:gd name="connsiteX2" fmla="*/ 165356 w 675680"/>
                <a:gd name="connsiteY2" fmla="*/ 204 h 346535"/>
                <a:gd name="connsiteX3" fmla="*/ 283950 w 675680"/>
                <a:gd name="connsiteY3" fmla="*/ 160614 h 346535"/>
                <a:gd name="connsiteX4" fmla="*/ 417424 w 675680"/>
                <a:gd name="connsiteY4" fmla="*/ 263270 h 346535"/>
                <a:gd name="connsiteX5" fmla="*/ 675680 w 675680"/>
                <a:gd name="connsiteY5" fmla="*/ 302451 h 346535"/>
                <a:gd name="connsiteX0" fmla="*/ 0 w 675680"/>
                <a:gd name="connsiteY0" fmla="*/ 346693 h 346693"/>
                <a:gd name="connsiteX1" fmla="*/ 79563 w 675680"/>
                <a:gd name="connsiteY1" fmla="*/ 209764 h 346693"/>
                <a:gd name="connsiteX2" fmla="*/ 165356 w 675680"/>
                <a:gd name="connsiteY2" fmla="*/ 362 h 346693"/>
                <a:gd name="connsiteX3" fmla="*/ 283950 w 675680"/>
                <a:gd name="connsiteY3" fmla="*/ 160772 h 346693"/>
                <a:gd name="connsiteX4" fmla="*/ 417424 w 675680"/>
                <a:gd name="connsiteY4" fmla="*/ 263428 h 346693"/>
                <a:gd name="connsiteX5" fmla="*/ 675680 w 675680"/>
                <a:gd name="connsiteY5" fmla="*/ 302609 h 34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680" h="346693">
                  <a:moveTo>
                    <a:pt x="0" y="346693"/>
                  </a:moveTo>
                  <a:cubicBezTo>
                    <a:pt x="32406" y="317490"/>
                    <a:pt x="52004" y="267486"/>
                    <a:pt x="79563" y="209764"/>
                  </a:cubicBezTo>
                  <a:cubicBezTo>
                    <a:pt x="107122" y="152042"/>
                    <a:pt x="131292" y="8527"/>
                    <a:pt x="165356" y="362"/>
                  </a:cubicBezTo>
                  <a:cubicBezTo>
                    <a:pt x="199421" y="-7803"/>
                    <a:pt x="247438" y="124260"/>
                    <a:pt x="283950" y="160772"/>
                  </a:cubicBezTo>
                  <a:cubicBezTo>
                    <a:pt x="320462" y="197284"/>
                    <a:pt x="352136" y="239789"/>
                    <a:pt x="417424" y="263428"/>
                  </a:cubicBezTo>
                  <a:cubicBezTo>
                    <a:pt x="482712" y="287068"/>
                    <a:pt x="575667" y="292290"/>
                    <a:pt x="675680" y="3026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8144198" y="503511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t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91398"/>
              </p:ext>
            </p:extLst>
          </p:nvPr>
        </p:nvGraphicFramePr>
        <p:xfrm>
          <a:off x="5719041" y="3681522"/>
          <a:ext cx="4873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6" name="数式" r:id="rId3" imgW="304560" imgH="203040" progId="Equation.3">
                  <p:embed/>
                </p:oleObj>
              </mc:Choice>
              <mc:Fallback>
                <p:oleObj name="数式" r:id="rId3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041" y="3681522"/>
                        <a:ext cx="4873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926483" y="5437673"/>
            <a:ext cx="1983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HP</a:t>
            </a:r>
          </a:p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(Highly Possible)</a:t>
            </a:r>
          </a:p>
          <a:p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90%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23928" y="5437673"/>
            <a:ext cx="28585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ABP</a:t>
            </a:r>
          </a:p>
          <a:p>
            <a:pPr algn="r"/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(Aggressive But Possible)</a:t>
            </a:r>
          </a:p>
          <a:p>
            <a:pPr algn="r"/>
            <a:r>
              <a:rPr kumimoji="1"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50%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 flipH="1">
            <a:off x="7280102" y="5035111"/>
            <a:ext cx="0" cy="33810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 flipH="1">
            <a:off x="6488014" y="4589678"/>
            <a:ext cx="0" cy="7644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16" name="左矢印 15"/>
          <p:cNvSpPr/>
          <p:nvPr/>
        </p:nvSpPr>
        <p:spPr>
          <a:xfrm>
            <a:off x="6506898" y="5268358"/>
            <a:ext cx="741925" cy="171616"/>
          </a:xfrm>
          <a:prstGeom prst="lef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82439" y="3428493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Ref. [6]</a:t>
            </a:r>
            <a:endParaRPr kumimoji="1" lang="ja-JP" altLang="en-US" sz="2000" dirty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Max-Plus Algebra?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1409617"/>
          </a:xfrm>
        </p:spPr>
        <p:txBody>
          <a:bodyPr/>
          <a:lstStyle/>
          <a:p>
            <a:r>
              <a:rPr kumimoji="1" lang="en-US" altLang="ja-JP" dirty="0" smtClean="0"/>
              <a:t>Simple Scheduling Problem based on PERT</a:t>
            </a:r>
          </a:p>
          <a:p>
            <a:pPr lvl="2"/>
            <a:r>
              <a:rPr kumimoji="1" lang="en-US" altLang="ja-JP" dirty="0" smtClean="0"/>
              <a:t>PERT: Performance Evaluation and Review Technique</a:t>
            </a:r>
          </a:p>
          <a:p>
            <a:r>
              <a:rPr lang="en-US" altLang="ja-JP" dirty="0" smtClean="0"/>
              <a:t>Project with four activities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92388"/>
              </p:ext>
            </p:extLst>
          </p:nvPr>
        </p:nvGraphicFramePr>
        <p:xfrm>
          <a:off x="463963" y="2420888"/>
          <a:ext cx="367240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080120"/>
                <a:gridCol w="792088"/>
                <a:gridCol w="1800200"/>
              </a:tblGrid>
              <a:tr h="1924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Activity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Days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Predecessors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A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err="1" smtClean="0">
                          <a:latin typeface="Times New Roman" panose="02020603050405020304" pitchFamily="18" charset="0"/>
                          <a:ea typeface="Arial Unicode MS" panose="020B060402020202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ja-JP" baseline="-25000" dirty="0" err="1" smtClean="0">
                          <a:latin typeface="Times New Roman" panose="02020603050405020304" pitchFamily="18" charset="0"/>
                          <a:ea typeface="Arial Unicode MS" panose="020B0604020202020204" pitchFamily="50" charset="-128"/>
                          <a:cs typeface="Times New Roman" panose="02020603050405020304" pitchFamily="18" charset="0"/>
                        </a:rPr>
                        <a:t>A</a:t>
                      </a:r>
                      <a:endParaRPr kumimoji="1" lang="ja-JP" altLang="en-US" baseline="-25000" dirty="0">
                        <a:latin typeface="Times New Roman" panose="02020603050405020304" pitchFamily="18" charset="0"/>
                        <a:ea typeface="Arial Unicode MS" panose="020B0604020202020204" pitchFamily="50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--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4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B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smtClean="0">
                          <a:latin typeface="Times New Roman" panose="02020603050405020304" pitchFamily="18" charset="0"/>
                          <a:ea typeface="Arial Unicode MS" panose="020B060402020202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ea typeface="Arial Unicode MS" panose="020B0604020202020204" pitchFamily="50" charset="-128"/>
                          <a:cs typeface="Times New Roman" panose="02020603050405020304" pitchFamily="18" charset="0"/>
                        </a:rPr>
                        <a:t>B</a:t>
                      </a:r>
                      <a:endParaRPr kumimoji="1" lang="ja-JP" altLang="en-US" baseline="-25000" dirty="0">
                        <a:latin typeface="Times New Roman" panose="02020603050405020304" pitchFamily="18" charset="0"/>
                        <a:ea typeface="Arial Unicode MS" panose="020B0604020202020204" pitchFamily="50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A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4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C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err="1" smtClean="0">
                          <a:latin typeface="Times New Roman" panose="02020603050405020304" pitchFamily="18" charset="0"/>
                          <a:ea typeface="Arial Unicode MS" panose="020B060402020202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ja-JP" baseline="-25000" dirty="0" err="1" smtClean="0">
                          <a:latin typeface="Times New Roman" panose="02020603050405020304" pitchFamily="18" charset="0"/>
                          <a:ea typeface="Arial Unicode MS" panose="020B0604020202020204" pitchFamily="50" charset="-128"/>
                          <a:cs typeface="Times New Roman" panose="02020603050405020304" pitchFamily="18" charset="0"/>
                        </a:rPr>
                        <a:t>C</a:t>
                      </a:r>
                      <a:endParaRPr kumimoji="1" lang="ja-JP" altLang="en-US" baseline="-25000" dirty="0">
                        <a:latin typeface="Times New Roman" panose="02020603050405020304" pitchFamily="18" charset="0"/>
                        <a:ea typeface="Arial Unicode MS" panose="020B0604020202020204" pitchFamily="50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A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D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err="1" smtClean="0">
                          <a:latin typeface="Times New Roman" panose="02020603050405020304" pitchFamily="18" charset="0"/>
                          <a:ea typeface="Arial Unicode MS" panose="020B060402020202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ja-JP" baseline="-25000" dirty="0" err="1" smtClean="0">
                          <a:latin typeface="Times New Roman" panose="02020603050405020304" pitchFamily="18" charset="0"/>
                          <a:ea typeface="Arial Unicode MS" panose="020B060402020202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endParaRPr kumimoji="1" lang="ja-JP" altLang="en-US" baseline="-25000" dirty="0">
                        <a:latin typeface="Times New Roman" panose="02020603050405020304" pitchFamily="18" charset="0"/>
                        <a:ea typeface="Arial Unicode MS" panose="020B0604020202020204" pitchFamily="50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ahoma" panose="020B0604030504040204" pitchFamily="34" charset="0"/>
                          <a:ea typeface="Arial Unicode MS" panose="020B0604020202020204" pitchFamily="50" charset="-128"/>
                        </a:rPr>
                        <a:t>B, C</a:t>
                      </a:r>
                      <a:endParaRPr kumimoji="1" lang="ja-JP" altLang="en-US" dirty="0">
                        <a:latin typeface="Tahoma" panose="020B0604030504040204" pitchFamily="34" charset="0"/>
                        <a:ea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30628" y="4479503"/>
            <a:ext cx="341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a typeface="Arial Unicode MS" panose="020B0604020202020204" pitchFamily="50" charset="-128"/>
              </a:rPr>
              <a:t>AOA (Activity on Arrow)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55976" y="4509120"/>
            <a:ext cx="276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Earliest node times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60032" y="2175247"/>
            <a:ext cx="333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a typeface="Arial Unicode MS" panose="020B0604020202020204" pitchFamily="50" charset="-128"/>
              </a:rPr>
              <a:t>AON (Activity on Node)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5043048" y="2641556"/>
            <a:ext cx="3094658" cy="1723548"/>
            <a:chOff x="633594" y="4153724"/>
            <a:chExt cx="3094658" cy="1723548"/>
          </a:xfrm>
        </p:grpSpPr>
        <p:sp>
          <p:nvSpPr>
            <p:cNvPr id="37" name="円/楕円 36"/>
            <p:cNvSpPr/>
            <p:nvPr/>
          </p:nvSpPr>
          <p:spPr>
            <a:xfrm>
              <a:off x="991948" y="4722196"/>
              <a:ext cx="483708" cy="48370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1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860890" y="4290148"/>
              <a:ext cx="483708" cy="48370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2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843808" y="4722196"/>
              <a:ext cx="483708" cy="48370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4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860890" y="5226252"/>
              <a:ext cx="483708" cy="48370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3</a:t>
              </a:r>
              <a:endParaRPr kumimoji="1" lang="ja-JP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cxnSp>
          <p:nvCxnSpPr>
            <p:cNvPr id="42" name="直線矢印コネクタ 41"/>
            <p:cNvCxnSpPr>
              <a:stCxn id="37" idx="5"/>
              <a:endCxn id="40" idx="2"/>
            </p:cNvCxnSpPr>
            <p:nvPr/>
          </p:nvCxnSpPr>
          <p:spPr>
            <a:xfrm>
              <a:off x="1404819" y="5135067"/>
              <a:ext cx="456071" cy="333039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633594" y="4668797"/>
              <a:ext cx="4363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A</a:t>
              </a:r>
            </a:p>
            <a:p>
              <a:r>
                <a:rPr kumimoji="1" lang="en-US" altLang="ja-JP" sz="2000" i="1" dirty="0" err="1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d</a:t>
              </a:r>
              <a:r>
                <a:rPr kumimoji="1" lang="en-US" altLang="ja-JP" sz="2000" baseline="-25000" dirty="0" err="1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A</a:t>
              </a:r>
              <a:endParaRPr kumimoji="1" lang="ja-JP" altLang="en-US" sz="2000" baseline="-25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228198" y="5015498"/>
              <a:ext cx="42672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C</a:t>
              </a:r>
            </a:p>
            <a:p>
              <a:pPr algn="ctr">
                <a:lnSpc>
                  <a:spcPct val="150000"/>
                </a:lnSpc>
              </a:pPr>
              <a:r>
                <a:rPr kumimoji="1" lang="en-US" altLang="ja-JP" sz="2000" i="1" dirty="0" err="1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d</a:t>
              </a:r>
              <a:r>
                <a:rPr kumimoji="1" lang="en-US" altLang="ja-JP" sz="2000" baseline="-25000" dirty="0" err="1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C</a:t>
              </a:r>
              <a:endParaRPr kumimoji="1" lang="ja-JP" altLang="en-US" sz="2000" baseline="-25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cxnSp>
          <p:nvCxnSpPr>
            <p:cNvPr id="45" name="直線矢印コネクタ 44"/>
            <p:cNvCxnSpPr>
              <a:stCxn id="38" idx="6"/>
              <a:endCxn id="39" idx="1"/>
            </p:cNvCxnSpPr>
            <p:nvPr/>
          </p:nvCxnSpPr>
          <p:spPr>
            <a:xfrm>
              <a:off x="2344598" y="4532002"/>
              <a:ext cx="570047" cy="261031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>
              <a:stCxn id="37" idx="7"/>
              <a:endCxn id="38" idx="2"/>
            </p:cNvCxnSpPr>
            <p:nvPr/>
          </p:nvCxnSpPr>
          <p:spPr>
            <a:xfrm flipV="1">
              <a:off x="1404819" y="4532002"/>
              <a:ext cx="456071" cy="261031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2245710" y="4153724"/>
              <a:ext cx="42671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B</a:t>
              </a:r>
            </a:p>
            <a:p>
              <a:pPr algn="ctr">
                <a:lnSpc>
                  <a:spcPct val="150000"/>
                </a:lnSpc>
              </a:pPr>
              <a:r>
                <a:rPr kumimoji="1" lang="en-US" altLang="ja-JP" sz="2000" i="1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d</a:t>
              </a:r>
              <a:r>
                <a:rPr kumimoji="1" lang="en-US" altLang="ja-JP" sz="2000" baseline="-25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B</a:t>
              </a:r>
              <a:endParaRPr kumimoji="1" lang="ja-JP" altLang="en-US" sz="2000" baseline="-25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cxnSp>
          <p:nvCxnSpPr>
            <p:cNvPr id="56" name="直線矢印コネクタ 55"/>
            <p:cNvCxnSpPr>
              <a:stCxn id="40" idx="6"/>
              <a:endCxn id="39" idx="3"/>
            </p:cNvCxnSpPr>
            <p:nvPr/>
          </p:nvCxnSpPr>
          <p:spPr>
            <a:xfrm flipV="1">
              <a:off x="2344598" y="5135067"/>
              <a:ext cx="570047" cy="333039"/>
            </a:xfrm>
            <a:prstGeom prst="straightConnector1">
              <a:avLst/>
            </a:prstGeom>
            <a:ln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1" name="テキスト ボックス 60"/>
            <p:cNvSpPr txBox="1"/>
            <p:nvPr/>
          </p:nvSpPr>
          <p:spPr>
            <a:xfrm>
              <a:off x="3291914" y="4620000"/>
              <a:ext cx="4363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D</a:t>
              </a:r>
            </a:p>
            <a:p>
              <a:r>
                <a:rPr kumimoji="1" lang="en-US" altLang="ja-JP" sz="2000" i="1" dirty="0" err="1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d</a:t>
              </a:r>
              <a:r>
                <a:rPr kumimoji="1" lang="en-US" altLang="ja-JP" sz="2000" baseline="-25000" dirty="0" err="1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D</a:t>
              </a:r>
              <a:endParaRPr kumimoji="1" lang="ja-JP" altLang="en-US" sz="2000" baseline="-25000" dirty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aphicFrame>
        <p:nvGraphicFramePr>
          <p:cNvPr id="63" name="オブジェクト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703243"/>
              </p:ext>
            </p:extLst>
          </p:nvPr>
        </p:nvGraphicFramePr>
        <p:xfrm>
          <a:off x="7309270" y="4958530"/>
          <a:ext cx="1598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8" name="数式" r:id="rId3" imgW="799920" imgH="228600" progId="Equation.3">
                  <p:embed/>
                </p:oleObj>
              </mc:Choice>
              <mc:Fallback>
                <p:oleObj name="数式" r:id="rId3" imgW="799920" imgH="228600" progId="Equation.3">
                  <p:embed/>
                  <p:pic>
                    <p:nvPicPr>
                      <p:cNvPr id="0" name="オブジェクト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270" y="4958530"/>
                        <a:ext cx="15986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274746"/>
              </p:ext>
            </p:extLst>
          </p:nvPr>
        </p:nvGraphicFramePr>
        <p:xfrm>
          <a:off x="4522513" y="4971230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9" name="数式" r:id="rId5" imgW="431640" imgH="215640" progId="Equation.3">
                  <p:embed/>
                </p:oleObj>
              </mc:Choice>
              <mc:Fallback>
                <p:oleObj name="数式" r:id="rId5" imgW="431640" imgH="215640" progId="Equation.3">
                  <p:embed/>
                  <p:pic>
                    <p:nvPicPr>
                      <p:cNvPr id="0" name="オブジェクト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513" y="4971230"/>
                        <a:ext cx="863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429599"/>
              </p:ext>
            </p:extLst>
          </p:nvPr>
        </p:nvGraphicFramePr>
        <p:xfrm>
          <a:off x="5569246" y="4971230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0" name="数式" r:id="rId7" imgW="787320" imgH="215640" progId="Equation.3">
                  <p:embed/>
                </p:oleObj>
              </mc:Choice>
              <mc:Fallback>
                <p:oleObj name="数式" r:id="rId7" imgW="787320" imgH="215640" progId="Equation.3">
                  <p:embed/>
                  <p:pic>
                    <p:nvPicPr>
                      <p:cNvPr id="0" name="オブジェクト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246" y="4971230"/>
                        <a:ext cx="157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オブジェクト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789783"/>
              </p:ext>
            </p:extLst>
          </p:nvPr>
        </p:nvGraphicFramePr>
        <p:xfrm>
          <a:off x="4516163" y="5390330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1" name="数式" r:id="rId9" imgW="1371600" imgH="228600" progId="Equation.3">
                  <p:embed/>
                </p:oleObj>
              </mc:Choice>
              <mc:Fallback>
                <p:oleObj name="数式" r:id="rId9" imgW="1371600" imgH="228600" progId="Equation.3">
                  <p:embed/>
                  <p:pic>
                    <p:nvPicPr>
                      <p:cNvPr id="0" name="オブジェクト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163" y="5390330"/>
                        <a:ext cx="274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656799"/>
              </p:ext>
            </p:extLst>
          </p:nvPr>
        </p:nvGraphicFramePr>
        <p:xfrm>
          <a:off x="7336258" y="539033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2" name="数式" r:id="rId11" imgW="812520" imgH="228600" progId="Equation.3">
                  <p:embed/>
                </p:oleObj>
              </mc:Choice>
              <mc:Fallback>
                <p:oleObj name="数式" r:id="rId11" imgW="812520" imgH="228600" progId="Equation.3">
                  <p:embed/>
                  <p:pic>
                    <p:nvPicPr>
                      <p:cNvPr id="0" name="オブジェクト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258" y="5390330"/>
                        <a:ext cx="162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オブジェクト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794388"/>
              </p:ext>
            </p:extLst>
          </p:nvPr>
        </p:nvGraphicFramePr>
        <p:xfrm>
          <a:off x="4548550" y="5823053"/>
          <a:ext cx="812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3" name="数式" r:id="rId13" imgW="406080" imgH="228600" progId="Equation.3">
                  <p:embed/>
                </p:oleObj>
              </mc:Choice>
              <mc:Fallback>
                <p:oleObj name="数式" r:id="rId13" imgW="406080" imgH="228600" progId="Equation.3">
                  <p:embed/>
                  <p:pic>
                    <p:nvPicPr>
                      <p:cNvPr id="0" name="オブジェクト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550" y="5823053"/>
                        <a:ext cx="81216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グループ化 72"/>
          <p:cNvGrpSpPr/>
          <p:nvPr/>
        </p:nvGrpSpPr>
        <p:grpSpPr>
          <a:xfrm>
            <a:off x="373631" y="4941168"/>
            <a:ext cx="3703720" cy="1743756"/>
            <a:chOff x="436232" y="4565564"/>
            <a:chExt cx="3703720" cy="1743756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436232" y="4565564"/>
              <a:ext cx="3703720" cy="1743756"/>
              <a:chOff x="323528" y="4277532"/>
              <a:chExt cx="3703720" cy="1743756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323528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1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1356834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2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246342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4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1356834" y="553758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3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354354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5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14" name="直線矢印コネクタ 13"/>
              <p:cNvCxnSpPr>
                <a:stCxn id="8" idx="4"/>
                <a:endCxn id="10" idx="0"/>
              </p:cNvCxnSpPr>
              <p:nvPr/>
            </p:nvCxnSpPr>
            <p:spPr>
              <a:xfrm>
                <a:off x="1598688" y="4941168"/>
                <a:ext cx="0" cy="596412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" name="テキスト ボックス 14"/>
              <p:cNvSpPr txBox="1"/>
              <p:nvPr/>
            </p:nvSpPr>
            <p:spPr>
              <a:xfrm>
                <a:off x="1239284" y="498355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   </a:t>
                </a: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823104" y="4293193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19" name="直線矢印コネクタ 18"/>
              <p:cNvCxnSpPr>
                <a:stCxn id="8" idx="6"/>
                <a:endCxn id="9" idx="2"/>
              </p:cNvCxnSpPr>
              <p:nvPr/>
            </p:nvCxnSpPr>
            <p:spPr>
              <a:xfrm>
                <a:off x="1840542" y="4699314"/>
                <a:ext cx="622878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>
                <a:stCxn id="9" idx="6"/>
                <a:endCxn id="12" idx="2"/>
              </p:cNvCxnSpPr>
              <p:nvPr/>
            </p:nvCxnSpPr>
            <p:spPr>
              <a:xfrm>
                <a:off x="2947128" y="4699314"/>
                <a:ext cx="596412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>
                <a:stCxn id="10" idx="7"/>
                <a:endCxn id="9" idx="3"/>
              </p:cNvCxnSpPr>
              <p:nvPr/>
            </p:nvCxnSpPr>
            <p:spPr>
              <a:xfrm flipV="1">
                <a:off x="1769705" y="4870331"/>
                <a:ext cx="764552" cy="738086"/>
              </a:xfrm>
              <a:prstGeom prst="straightConnector1">
                <a:avLst/>
              </a:prstGeom>
              <a:ln>
                <a:prstDash val="sysDot"/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>
                <a:stCxn id="7" idx="6"/>
                <a:endCxn id="8" idx="2"/>
              </p:cNvCxnSpPr>
              <p:nvPr/>
            </p:nvCxnSpPr>
            <p:spPr>
              <a:xfrm>
                <a:off x="807236" y="4699314"/>
                <a:ext cx="549598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1887356" y="4277532"/>
                <a:ext cx="42671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990420" y="4289564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71" name="オブジェクト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7578615"/>
                </p:ext>
              </p:extLst>
            </p:nvPr>
          </p:nvGraphicFramePr>
          <p:xfrm>
            <a:off x="569237" y="5344838"/>
            <a:ext cx="2286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54" name="数式" r:id="rId15" imgW="126720" imgH="139680" progId="Equation.3">
                    <p:embed/>
                  </p:oleObj>
                </mc:Choice>
                <mc:Fallback>
                  <p:oleObj name="数式" r:id="rId15" imgW="126720" imgH="139680" progId="Equation.3">
                    <p:embed/>
                    <p:pic>
                      <p:nvPicPr>
                        <p:cNvPr id="0" name="オブジェクト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237" y="5344838"/>
                          <a:ext cx="228600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オブジェクト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1503193"/>
                </p:ext>
              </p:extLst>
            </p:nvPr>
          </p:nvGraphicFramePr>
          <p:xfrm>
            <a:off x="3772685" y="5323206"/>
            <a:ext cx="250825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55" name="数式" r:id="rId17" imgW="139680" imgH="164880" progId="Equation.3">
                    <p:embed/>
                  </p:oleObj>
                </mc:Choice>
                <mc:Fallback>
                  <p:oleObj name="数式" r:id="rId17" imgW="139680" imgH="164880" progId="Equation.3">
                    <p:embed/>
                    <p:pic>
                      <p:nvPicPr>
                        <p:cNvPr id="0" name="オブジェクト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685" y="5323206"/>
                          <a:ext cx="250825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テキスト ボックス 49"/>
          <p:cNvSpPr txBox="1"/>
          <p:nvPr/>
        </p:nvSpPr>
        <p:spPr>
          <a:xfrm>
            <a:off x="138677" y="5991671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  <a:ea typeface="Arial Unicode MS" panose="020B0604020202020204" pitchFamily="50" charset="-128"/>
              </a:rPr>
              <a:t>Start</a:t>
            </a:r>
            <a:endParaRPr kumimoji="1" lang="ja-JP" altLang="en-US" sz="2000" dirty="0">
              <a:solidFill>
                <a:srgbClr val="C00000"/>
              </a:solidFill>
              <a:ea typeface="Arial Unicode MS" panose="020B060402020202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409250" y="5976054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  <a:ea typeface="Arial Unicode MS" panose="020B0604020202020204" pitchFamily="50" charset="-128"/>
              </a:rPr>
              <a:t>Finish</a:t>
            </a:r>
            <a:endParaRPr kumimoji="1" lang="ja-JP" altLang="en-US" sz="2000" dirty="0">
              <a:solidFill>
                <a:srgbClr val="C00000"/>
              </a:solidFill>
              <a:ea typeface="Arial Unicode MS" panose="020B060402020202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907705" y="6269250"/>
            <a:ext cx="156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event/state</a:t>
            </a:r>
          </a:p>
        </p:txBody>
      </p:sp>
    </p:spTree>
    <p:extLst>
      <p:ext uri="{BB962C8B-B14F-4D97-AF65-F5344CB8AC3E}">
        <p14:creationId xmlns:p14="http://schemas.microsoft.com/office/powerpoint/2010/main" val="11320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Insertion of Time Buffers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4752528" cy="3416320"/>
          </a:xfrm>
        </p:spPr>
        <p:txBody>
          <a:bodyPr/>
          <a:lstStyle/>
          <a:p>
            <a:r>
              <a:rPr lang="en-US" altLang="ja-JP" dirty="0"/>
              <a:t>Pre-processing</a:t>
            </a:r>
          </a:p>
          <a:p>
            <a:pPr lvl="1"/>
            <a:r>
              <a:rPr lang="en-US" altLang="ja-JP" dirty="0" smtClean="0"/>
              <a:t>Curtail </a:t>
            </a:r>
            <a:r>
              <a:rPr lang="en-US" altLang="ja-JP" dirty="0"/>
              <a:t>the margin times</a:t>
            </a:r>
          </a:p>
          <a:p>
            <a:pPr lvl="1"/>
            <a:r>
              <a:rPr lang="en-US" altLang="ja-JP" dirty="0"/>
              <a:t>Identify critical or non-critical</a:t>
            </a:r>
          </a:p>
          <a:p>
            <a:r>
              <a:rPr lang="en-US" altLang="ja-JP" dirty="0"/>
              <a:t>Feeding buffer</a:t>
            </a:r>
          </a:p>
          <a:p>
            <a:pPr lvl="1"/>
            <a:r>
              <a:rPr lang="en-US" altLang="ja-JP" dirty="0"/>
              <a:t>Insert just on the eve of critical -&gt;</a:t>
            </a:r>
            <a:r>
              <a:rPr lang="ja-JP" altLang="en-US" dirty="0"/>
              <a:t> </a:t>
            </a:r>
            <a:r>
              <a:rPr lang="en-US" altLang="ja-JP" dirty="0"/>
              <a:t>non-critical </a:t>
            </a:r>
            <a:r>
              <a:rPr lang="en-US" altLang="ja-JP" dirty="0" smtClean="0"/>
              <a:t>points</a:t>
            </a:r>
            <a:r>
              <a:rPr lang="ja-JP" altLang="en-US" dirty="0" smtClean="0"/>
              <a:t> </a:t>
            </a:r>
            <a:endParaRPr lang="en-US" altLang="ja-JP" dirty="0"/>
          </a:p>
          <a:p>
            <a:pPr lvl="2"/>
            <a:r>
              <a:rPr lang="en-US" altLang="ja-JP" dirty="0"/>
              <a:t>1/2 of the cumulative weights of the non-critical </a:t>
            </a:r>
            <a:r>
              <a:rPr lang="en-US" altLang="ja-JP" dirty="0" smtClean="0"/>
              <a:t>chain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39</a:t>
            </a:fld>
            <a:endParaRPr lang="en-US" altLang="ja-JP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5496" y="4385658"/>
            <a:ext cx="9108504" cy="22837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kumimoji="1" sz="28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1pPr>
            <a:lvl2pPr marL="357188" indent="-1793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kumimoji="1" sz="2400" kern="12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2pPr>
            <a:lvl3pPr marL="62388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3pPr>
            <a:lvl4pPr marL="892175" indent="-2682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4pPr>
            <a:lvl5pPr marL="1081088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Project buffer</a:t>
            </a:r>
          </a:p>
          <a:p>
            <a:pPr lvl="1"/>
            <a:r>
              <a:rPr lang="en-US" altLang="ja-JP" dirty="0"/>
              <a:t>Insert just before </a:t>
            </a:r>
            <a:r>
              <a:rPr lang="en-US" altLang="ja-JP" dirty="0" smtClean="0"/>
              <a:t>the output</a:t>
            </a:r>
            <a:endParaRPr lang="en-US" altLang="ja-JP" dirty="0"/>
          </a:p>
          <a:p>
            <a:pPr lvl="2"/>
            <a:r>
              <a:rPr lang="en-US" altLang="ja-JP" dirty="0"/>
              <a:t>1/2 of the cumulative weights of the critical chain</a:t>
            </a:r>
          </a:p>
          <a:p>
            <a:r>
              <a:rPr lang="en-US" altLang="ja-JP" dirty="0"/>
              <a:t>Effective for both reducing the lead time and </a:t>
            </a:r>
            <a:r>
              <a:rPr lang="en-US" altLang="ja-JP" dirty="0" smtClean="0"/>
              <a:t>avoid delay </a:t>
            </a:r>
            <a:r>
              <a:rPr lang="en-US" altLang="ja-JP" dirty="0"/>
              <a:t>for the due date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256076" y="1805161"/>
            <a:ext cx="864096" cy="3718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1</a:t>
            </a:r>
            <a:endParaRPr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80212" y="1805161"/>
            <a:ext cx="1080120" cy="3718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2</a:t>
            </a:r>
            <a:endParaRPr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848364" y="1805161"/>
            <a:ext cx="540060" cy="3718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3</a:t>
            </a:r>
            <a:endParaRPr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637548" y="2409056"/>
            <a:ext cx="670756" cy="3718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4</a:t>
            </a:r>
            <a:endParaRPr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788024" y="191683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748464" y="191683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cxnSp>
        <p:nvCxnSpPr>
          <p:cNvPr id="13" name="直線矢印コネクタ 12"/>
          <p:cNvCxnSpPr>
            <a:stCxn id="11" idx="6"/>
            <a:endCxn id="7" idx="1"/>
          </p:cNvCxnSpPr>
          <p:nvPr/>
        </p:nvCxnSpPr>
        <p:spPr>
          <a:xfrm>
            <a:off x="4932040" y="1988840"/>
            <a:ext cx="324036" cy="2257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7" idx="3"/>
            <a:endCxn id="8" idx="1"/>
          </p:cNvCxnSpPr>
          <p:nvPr/>
        </p:nvCxnSpPr>
        <p:spPr>
          <a:xfrm>
            <a:off x="6120172" y="1991097"/>
            <a:ext cx="360040" cy="0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8" idx="3"/>
            <a:endCxn id="9" idx="1"/>
          </p:cNvCxnSpPr>
          <p:nvPr/>
        </p:nvCxnSpPr>
        <p:spPr>
          <a:xfrm>
            <a:off x="7560332" y="1991097"/>
            <a:ext cx="288032" cy="0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9" idx="3"/>
            <a:endCxn id="12" idx="2"/>
          </p:cNvCxnSpPr>
          <p:nvPr/>
        </p:nvCxnSpPr>
        <p:spPr>
          <a:xfrm flipV="1">
            <a:off x="8388424" y="1988840"/>
            <a:ext cx="360040" cy="2257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7" idx="3"/>
            <a:endCxn id="10" idx="1"/>
          </p:cNvCxnSpPr>
          <p:nvPr/>
        </p:nvCxnSpPr>
        <p:spPr>
          <a:xfrm>
            <a:off x="6120172" y="1991097"/>
            <a:ext cx="517376" cy="603895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endCxn id="9" idx="1"/>
          </p:cNvCxnSpPr>
          <p:nvPr/>
        </p:nvCxnSpPr>
        <p:spPr>
          <a:xfrm flipV="1">
            <a:off x="7308304" y="1991097"/>
            <a:ext cx="540060" cy="603895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256076" y="3461345"/>
            <a:ext cx="432048" cy="3718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1</a:t>
            </a:r>
            <a:endParaRPr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940152" y="3461345"/>
            <a:ext cx="540060" cy="3718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2</a:t>
            </a:r>
            <a:endParaRPr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092280" y="3461345"/>
            <a:ext cx="270030" cy="3718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3</a:t>
            </a:r>
            <a:endParaRPr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097488" y="4065240"/>
            <a:ext cx="335378" cy="3718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4</a:t>
            </a:r>
            <a:endParaRPr lang="ja-JP" altLang="en-US" b="1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4788024" y="357301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8604448" y="357301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cxnSp>
        <p:nvCxnSpPr>
          <p:cNvPr id="25" name="直線矢印コネクタ 24"/>
          <p:cNvCxnSpPr>
            <a:stCxn id="23" idx="6"/>
            <a:endCxn id="19" idx="1"/>
          </p:cNvCxnSpPr>
          <p:nvPr/>
        </p:nvCxnSpPr>
        <p:spPr>
          <a:xfrm>
            <a:off x="4932040" y="3645024"/>
            <a:ext cx="324036" cy="2257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9" idx="3"/>
            <a:endCxn id="20" idx="1"/>
          </p:cNvCxnSpPr>
          <p:nvPr/>
        </p:nvCxnSpPr>
        <p:spPr>
          <a:xfrm>
            <a:off x="5688124" y="3647281"/>
            <a:ext cx="252028" cy="0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20" idx="3"/>
            <a:endCxn id="21" idx="1"/>
          </p:cNvCxnSpPr>
          <p:nvPr/>
        </p:nvCxnSpPr>
        <p:spPr>
          <a:xfrm>
            <a:off x="6480212" y="3647281"/>
            <a:ext cx="612068" cy="0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9" idx="3"/>
            <a:endCxn id="22" idx="1"/>
          </p:cNvCxnSpPr>
          <p:nvPr/>
        </p:nvCxnSpPr>
        <p:spPr>
          <a:xfrm>
            <a:off x="5688124" y="3647281"/>
            <a:ext cx="409364" cy="603895"/>
          </a:xfrm>
          <a:prstGeom prst="straightConnector1">
            <a:avLst/>
          </a:prstGeom>
          <a:ln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9" name="グループ化 28"/>
          <p:cNvGrpSpPr/>
          <p:nvPr/>
        </p:nvGrpSpPr>
        <p:grpSpPr>
          <a:xfrm>
            <a:off x="6432866" y="3463255"/>
            <a:ext cx="2171582" cy="973857"/>
            <a:chOff x="6432866" y="3463255"/>
            <a:chExt cx="2171582" cy="973857"/>
          </a:xfrm>
        </p:grpSpPr>
        <p:cxnSp>
          <p:nvCxnSpPr>
            <p:cNvPr id="30" name="直線矢印コネクタ 29"/>
            <p:cNvCxnSpPr>
              <a:stCxn id="21" idx="3"/>
              <a:endCxn id="32" idx="1"/>
            </p:cNvCxnSpPr>
            <p:nvPr/>
          </p:nvCxnSpPr>
          <p:spPr>
            <a:xfrm>
              <a:off x="7362310" y="3647281"/>
              <a:ext cx="234026" cy="1910"/>
            </a:xfrm>
            <a:prstGeom prst="straightConnector1">
              <a:avLst/>
            </a:prstGeom>
            <a:ln>
              <a:tailEnd type="arrow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>
              <a:stCxn id="22" idx="3"/>
              <a:endCxn id="35" idx="1"/>
            </p:cNvCxnSpPr>
            <p:nvPr/>
          </p:nvCxnSpPr>
          <p:spPr>
            <a:xfrm>
              <a:off x="6432866" y="4251176"/>
              <a:ext cx="227366" cy="0"/>
            </a:xfrm>
            <a:prstGeom prst="straightConnector1">
              <a:avLst/>
            </a:prstGeom>
            <a:ln>
              <a:tailEnd type="arrow" w="sm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>
              <a:off x="7596336" y="3463255"/>
              <a:ext cx="669547" cy="37187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P</a:t>
              </a:r>
              <a:endParaRPr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cxnSp>
          <p:nvCxnSpPr>
            <p:cNvPr id="33" name="直線矢印コネクタ 32"/>
            <p:cNvCxnSpPr>
              <a:stCxn id="35" idx="3"/>
              <a:endCxn id="21" idx="1"/>
            </p:cNvCxnSpPr>
            <p:nvPr/>
          </p:nvCxnSpPr>
          <p:spPr>
            <a:xfrm flipV="1">
              <a:off x="6905600" y="3647281"/>
              <a:ext cx="186680" cy="603895"/>
            </a:xfrm>
            <a:prstGeom prst="straightConnector1">
              <a:avLst/>
            </a:prstGeom>
            <a:ln>
              <a:tailEnd type="arrow" w="sm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>
              <a:stCxn id="32" idx="3"/>
              <a:endCxn id="24" idx="2"/>
            </p:cNvCxnSpPr>
            <p:nvPr/>
          </p:nvCxnSpPr>
          <p:spPr>
            <a:xfrm flipV="1">
              <a:off x="8265883" y="3645024"/>
              <a:ext cx="338565" cy="4167"/>
            </a:xfrm>
            <a:prstGeom prst="straightConnector1">
              <a:avLst/>
            </a:prstGeom>
            <a:ln>
              <a:tailEnd type="arrow" w="sm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6660232" y="4065240"/>
              <a:ext cx="245368" cy="37187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F</a:t>
              </a:r>
              <a:endParaRPr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9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568952" cy="1296144"/>
          </a:xfrm>
        </p:spPr>
        <p:txBody>
          <a:bodyPr/>
          <a:lstStyle/>
          <a:p>
            <a:r>
              <a:rPr lang="en-US" altLang="ja-JP" dirty="0" smtClean="0"/>
              <a:t>Thank you for listening!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CBF14F85-A994-48A2-9419-7B6980C315A3}" type="slidenum">
              <a:rPr kumimoji="0" lang="ja-JP" altLang="en-US" smtClean="0"/>
              <a:pPr eaLnBrk="1" latinLnBrk="0" hangingPunct="1"/>
              <a:t>40</a:t>
            </a:fld>
            <a:endParaRPr kumimoji="0" lang="ja-JP" altLang="en-US"/>
          </a:p>
        </p:txBody>
      </p:sp>
    </p:spTree>
    <p:extLst>
      <p:ext uri="{BB962C8B-B14F-4D97-AF65-F5344CB8AC3E}">
        <p14:creationId xmlns:p14="http://schemas.microsoft.com/office/powerpoint/2010/main" val="7409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Reference Books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4585871"/>
          </a:xfrm>
        </p:spPr>
        <p:txBody>
          <a:bodyPr/>
          <a:lstStyle/>
          <a:p>
            <a:r>
              <a:rPr lang="en-US" altLang="ja-JP" dirty="0"/>
              <a:t>Max-plus algebra</a:t>
            </a:r>
          </a:p>
          <a:p>
            <a:pPr lvl="1"/>
            <a:r>
              <a:rPr lang="en-US" altLang="ja-JP" dirty="0"/>
              <a:t>F. </a:t>
            </a:r>
            <a:r>
              <a:rPr lang="en-US" altLang="ja-JP" dirty="0" err="1"/>
              <a:t>Baccelli</a:t>
            </a:r>
            <a:r>
              <a:rPr lang="en-US" altLang="ja-JP" dirty="0"/>
              <a:t>, G. Cohen, G.J. </a:t>
            </a:r>
            <a:r>
              <a:rPr lang="en-US" altLang="ja-JP" dirty="0" err="1"/>
              <a:t>Olsder</a:t>
            </a:r>
            <a:r>
              <a:rPr lang="en-US" altLang="ja-JP" dirty="0"/>
              <a:t>, and J.P. Quadrat, Synchronization and Linearity, John Wiley &amp; Sons, New York, 1992.</a:t>
            </a:r>
          </a:p>
          <a:p>
            <a:pPr lvl="2"/>
            <a:r>
              <a:rPr lang="en-US" altLang="ja-JP" dirty="0"/>
              <a:t>Now out of print: can be downloaded via: </a:t>
            </a:r>
            <a:r>
              <a:rPr lang="en-GB" altLang="ja-JP" dirty="0"/>
              <a:t>http://maxplus.org</a:t>
            </a:r>
            <a:endParaRPr lang="en-US" altLang="ja-JP" dirty="0"/>
          </a:p>
          <a:p>
            <a:pPr lvl="1"/>
            <a:r>
              <a:rPr lang="en-US" altLang="ja-JP" dirty="0"/>
              <a:t>B. </a:t>
            </a:r>
            <a:r>
              <a:rPr lang="en-US" altLang="ja-JP" dirty="0" err="1"/>
              <a:t>Heidergott</a:t>
            </a:r>
            <a:r>
              <a:rPr lang="en-US" altLang="ja-JP" dirty="0"/>
              <a:t>, G.J. </a:t>
            </a:r>
            <a:r>
              <a:rPr lang="en-US" altLang="ja-JP" dirty="0" err="1"/>
              <a:t>Olsder</a:t>
            </a:r>
            <a:r>
              <a:rPr lang="en-US" altLang="ja-JP" dirty="0"/>
              <a:t>, and L. </a:t>
            </a:r>
            <a:r>
              <a:rPr lang="en-US" altLang="ja-JP" dirty="0" err="1"/>
              <a:t>Woude</a:t>
            </a:r>
            <a:r>
              <a:rPr lang="en-US" altLang="ja-JP" dirty="0"/>
              <a:t>, Max Plus at Work: Modeling and Analysis of Synchronized Systems, Princeton University Press, New Jersey, 2006.</a:t>
            </a:r>
          </a:p>
          <a:p>
            <a:r>
              <a:rPr lang="en-US" altLang="ja-JP" dirty="0"/>
              <a:t>Critical Chain Project Management</a:t>
            </a:r>
          </a:p>
          <a:p>
            <a:pPr lvl="1"/>
            <a:r>
              <a:rPr lang="en-US" altLang="ja-JP" dirty="0"/>
              <a:t>P.L. Leach, Critical Chain Project Management, Second Edition, </a:t>
            </a:r>
            <a:r>
              <a:rPr lang="en-US" altLang="ja-JP" dirty="0" err="1"/>
              <a:t>Artech</a:t>
            </a:r>
            <a:r>
              <a:rPr lang="en-US" altLang="ja-JP" dirty="0"/>
              <a:t> House, London, 2005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41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03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 Articles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32311"/>
          </a:xfrm>
        </p:spPr>
        <p:txBody>
          <a:bodyPr/>
          <a:lstStyle/>
          <a:p>
            <a:pPr marL="361950" lvl="2" indent="-361950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[1] H.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''Dual Representation of Event-Varying Max-Plus Linear Systems'', International Journal of Computational Science, vol. 1, no.3, pp.225-242, 2007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lvl="2" indent="-361950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[2] H.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''Dual Representation and Its Online Scheduling Method for Event-Varying DESs with Capacity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Constraints,"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International Journal of Control,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vol.81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no.4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, pp.651-660, 2008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lvl="2" indent="-361950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[3] H.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"A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Lightweight Model Predictive Controller for Repetitive Discrete Event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Systems",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Asian Journal of Control,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vol. 15, no.4, pp.1081-1090, 2013.</a:t>
            </a:r>
          </a:p>
          <a:p>
            <a:pPr marL="361950" lvl="2" indent="-361950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[4] H.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"A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Fast Computation for the State Vector in a Max-Plus Algebraic System with an Adjacency Matrix of a Directed Acyclic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Graph,"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Journal of Control, Measurement, and System Integration,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vol.4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no.5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, pp.361-364, 2011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lvl="2" indent="-361950">
              <a:buNone/>
            </a:pPr>
            <a:r>
              <a:rPr lang="en-GB" altLang="ja-JP" dirty="0" smtClean="0"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en-GB" altLang="ja-JP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GB" altLang="ja-JP" dirty="0" err="1"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GB" altLang="ja-JP" dirty="0">
                <a:latin typeface="Times New Roman" pitchFamily="18" charset="0"/>
                <a:cs typeface="Times New Roman" pitchFamily="18" charset="0"/>
              </a:rPr>
              <a:t> and H. Takahashi, "Fast Computation Methods for the Kleene Star in Max-Plus Linear Systems with a DAG Structure," IEICE Transactions on Fundamentals, </a:t>
            </a:r>
            <a:r>
              <a:rPr lang="en-GB" altLang="ja-JP" dirty="0" smtClean="0">
                <a:latin typeface="Times New Roman" pitchFamily="18" charset="0"/>
                <a:cs typeface="Times New Roman" pitchFamily="18" charset="0"/>
              </a:rPr>
              <a:t>vol.E92-A</a:t>
            </a:r>
            <a:r>
              <a:rPr lang="en-GB" altLang="ja-JP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ja-JP" dirty="0" smtClean="0">
                <a:latin typeface="Times New Roman" pitchFamily="18" charset="0"/>
                <a:cs typeface="Times New Roman" pitchFamily="18" charset="0"/>
              </a:rPr>
              <a:t>no.11</a:t>
            </a:r>
            <a:r>
              <a:rPr lang="en-GB" altLang="ja-JP" dirty="0">
                <a:latin typeface="Times New Roman" pitchFamily="18" charset="0"/>
                <a:cs typeface="Times New Roman" pitchFamily="18" charset="0"/>
              </a:rPr>
              <a:t>, pp.2794-2799, 2009.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  <a:p>
            <a:pPr marL="361950" lvl="2" indent="-361950">
              <a:buNone/>
            </a:pPr>
            <a:r>
              <a:rPr lang="en-GB" altLang="ja-JP" dirty="0" smtClean="0">
                <a:latin typeface="Times New Roman" pitchFamily="18" charset="0"/>
                <a:cs typeface="Times New Roman" pitchFamily="18" charset="0"/>
              </a:rPr>
              <a:t>[6] H. </a:t>
            </a:r>
            <a:r>
              <a:rPr lang="en-GB" altLang="ja-JP" dirty="0" err="1" smtClean="0"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GB" altLang="ja-JP" dirty="0" smtClean="0">
                <a:latin typeface="Times New Roman" pitchFamily="18" charset="0"/>
                <a:cs typeface="Times New Roman" pitchFamily="18" charset="0"/>
              </a:rPr>
              <a:t>, N. T. N. TRUC</a:t>
            </a:r>
            <a:r>
              <a:rPr lang="en-GB" altLang="ja-JP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GB" altLang="ja-JP" dirty="0" smtClean="0">
                <a:latin typeface="Times New Roman" pitchFamily="18" charset="0"/>
                <a:cs typeface="Times New Roman" pitchFamily="18" charset="0"/>
              </a:rPr>
              <a:t>H. Takahashi, </a:t>
            </a:r>
            <a:r>
              <a:rPr lang="en-GB" altLang="ja-JP" dirty="0">
                <a:latin typeface="Times New Roman" pitchFamily="18" charset="0"/>
                <a:cs typeface="Times New Roman" pitchFamily="18" charset="0"/>
              </a:rPr>
              <a:t>"Simple Representation of the Critical Chain Project Management Framework in a Max-Plus Linear Form", Journal of Control, Measurement, and System Integration, vol.6, no.5, pp.341-344, 2013</a:t>
            </a:r>
            <a:r>
              <a:rPr lang="en-GB" altLang="ja-JP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42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4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Earliest Node Times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lang="en-US" altLang="ja-JP" dirty="0" smtClean="0"/>
              <a:t>Derive an explicit form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58032"/>
              </p:ext>
            </p:extLst>
          </p:nvPr>
        </p:nvGraphicFramePr>
        <p:xfrm>
          <a:off x="394990" y="1567681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5" name="数式" r:id="rId3" imgW="431613" imgH="215806" progId="Equation.3">
                  <p:embed/>
                </p:oleObj>
              </mc:Choice>
              <mc:Fallback>
                <p:oleObj name="数式" r:id="rId3" imgW="431613" imgH="215806" progId="Equation.3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90" y="1567681"/>
                        <a:ext cx="863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818552"/>
              </p:ext>
            </p:extLst>
          </p:nvPr>
        </p:nvGraphicFramePr>
        <p:xfrm>
          <a:off x="404515" y="1931218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6" name="数式" r:id="rId5" imgW="787058" imgH="215806" progId="Equation.3">
                  <p:embed/>
                </p:oleObj>
              </mc:Choice>
              <mc:Fallback>
                <p:oleObj name="数式" r:id="rId5" imgW="787058" imgH="215806" progId="Equation.3">
                  <p:embed/>
                  <p:pic>
                    <p:nvPicPr>
                      <p:cNvPr id="0" name="オブジェクト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15" y="1931218"/>
                        <a:ext cx="157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68871"/>
              </p:ext>
            </p:extLst>
          </p:nvPr>
        </p:nvGraphicFramePr>
        <p:xfrm>
          <a:off x="394990" y="2328093"/>
          <a:ext cx="1598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7" name="数式" r:id="rId7" imgW="799920" imgH="228600" progId="Equation.3">
                  <p:embed/>
                </p:oleObj>
              </mc:Choice>
              <mc:Fallback>
                <p:oleObj name="数式" r:id="rId7" imgW="799920" imgH="228600" progId="Equation.3">
                  <p:embed/>
                  <p:pic>
                    <p:nvPicPr>
                      <p:cNvPr id="0" name="オブジェクト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90" y="2328093"/>
                        <a:ext cx="1598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07476"/>
              </p:ext>
            </p:extLst>
          </p:nvPr>
        </p:nvGraphicFramePr>
        <p:xfrm>
          <a:off x="394990" y="3085331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8" name="数式" r:id="rId9" imgW="812447" imgH="228501" progId="Equation.3">
                  <p:embed/>
                </p:oleObj>
              </mc:Choice>
              <mc:Fallback>
                <p:oleObj name="数式" r:id="rId9" imgW="812447" imgH="228501" progId="Equation.3">
                  <p:embed/>
                  <p:pic>
                    <p:nvPicPr>
                      <p:cNvPr id="0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90" y="3085331"/>
                        <a:ext cx="162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985331"/>
              </p:ext>
            </p:extLst>
          </p:nvPr>
        </p:nvGraphicFramePr>
        <p:xfrm>
          <a:off x="388640" y="2724968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9" name="数式" r:id="rId11" imgW="1371600" imgH="228600" progId="Equation.3">
                  <p:embed/>
                </p:oleObj>
              </mc:Choice>
              <mc:Fallback>
                <p:oleObj name="数式" r:id="rId11" imgW="1371600" imgH="228600" progId="Equation.3">
                  <p:embed/>
                  <p:pic>
                    <p:nvPicPr>
                      <p:cNvPr id="0" name="オブジェクト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40" y="2724968"/>
                        <a:ext cx="274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010184"/>
              </p:ext>
            </p:extLst>
          </p:nvPr>
        </p:nvGraphicFramePr>
        <p:xfrm>
          <a:off x="468015" y="3475856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0" name="数式" r:id="rId13" imgW="406224" imgH="228501" progId="Equation.3">
                  <p:embed/>
                </p:oleObj>
              </mc:Choice>
              <mc:Fallback>
                <p:oleObj name="数式" r:id="rId13" imgW="406224" imgH="228501" progId="Equation.3">
                  <p:embed/>
                  <p:pic>
                    <p:nvPicPr>
                      <p:cNvPr id="0" name="オブジェクト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15" y="3475856"/>
                        <a:ext cx="812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158372"/>
              </p:ext>
            </p:extLst>
          </p:nvPr>
        </p:nvGraphicFramePr>
        <p:xfrm>
          <a:off x="4663632" y="1558939"/>
          <a:ext cx="4228848" cy="210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1" name="数式" r:id="rId15" imgW="2349360" imgH="1168200" progId="Equation.3">
                  <p:embed/>
                </p:oleObj>
              </mc:Choice>
              <mc:Fallback>
                <p:oleObj name="数式" r:id="rId15" imgW="2349360" imgH="11682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632" y="1558939"/>
                        <a:ext cx="4228848" cy="2102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367591"/>
              </p:ext>
            </p:extLst>
          </p:nvPr>
        </p:nvGraphicFramePr>
        <p:xfrm>
          <a:off x="4958085" y="3716338"/>
          <a:ext cx="38623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2" name="数式" r:id="rId17" imgW="2145960" imgH="228600" progId="Equation.3">
                  <p:embed/>
                </p:oleObj>
              </mc:Choice>
              <mc:Fallback>
                <p:oleObj name="数式" r:id="rId17" imgW="2145960" imgH="228600" progId="Equation.3">
                  <p:embed/>
                  <p:pic>
                    <p:nvPicPr>
                      <p:cNvPr id="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085" y="3716338"/>
                        <a:ext cx="38623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246038" y="5039472"/>
            <a:ext cx="3461866" cy="1629888"/>
            <a:chOff x="436232" y="4565564"/>
            <a:chExt cx="3703720" cy="1743756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436232" y="4565564"/>
              <a:ext cx="3703720" cy="1743756"/>
              <a:chOff x="323528" y="4277532"/>
              <a:chExt cx="3703720" cy="1743756"/>
            </a:xfrm>
          </p:grpSpPr>
          <p:sp>
            <p:nvSpPr>
              <p:cNvPr id="17" name="円/楕円 16"/>
              <p:cNvSpPr/>
              <p:nvPr/>
            </p:nvSpPr>
            <p:spPr>
              <a:xfrm>
                <a:off x="323528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1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1356834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2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246342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4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1356834" y="553758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3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354354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5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22" name="直線矢印コネクタ 21"/>
              <p:cNvCxnSpPr>
                <a:stCxn id="18" idx="4"/>
                <a:endCxn id="20" idx="0"/>
              </p:cNvCxnSpPr>
              <p:nvPr/>
            </p:nvCxnSpPr>
            <p:spPr>
              <a:xfrm>
                <a:off x="1598688" y="4941168"/>
                <a:ext cx="0" cy="596412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1217050" y="4983550"/>
                <a:ext cx="790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   </a:t>
                </a: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823104" y="4293193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25" name="直線矢印コネクタ 24"/>
              <p:cNvCxnSpPr>
                <a:stCxn id="18" idx="6"/>
                <a:endCxn id="19" idx="2"/>
              </p:cNvCxnSpPr>
              <p:nvPr/>
            </p:nvCxnSpPr>
            <p:spPr>
              <a:xfrm>
                <a:off x="1840542" y="4699314"/>
                <a:ext cx="622878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>
                <a:stCxn id="19" idx="6"/>
                <a:endCxn id="21" idx="2"/>
              </p:cNvCxnSpPr>
              <p:nvPr/>
            </p:nvCxnSpPr>
            <p:spPr>
              <a:xfrm>
                <a:off x="2947128" y="4699314"/>
                <a:ext cx="596412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>
                <a:stCxn id="20" idx="7"/>
                <a:endCxn id="19" idx="3"/>
              </p:cNvCxnSpPr>
              <p:nvPr/>
            </p:nvCxnSpPr>
            <p:spPr>
              <a:xfrm flipV="1">
                <a:off x="1769705" y="4870331"/>
                <a:ext cx="764552" cy="738086"/>
              </a:xfrm>
              <a:prstGeom prst="straightConnector1">
                <a:avLst/>
              </a:prstGeom>
              <a:ln>
                <a:prstDash val="sysDot"/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>
                <a:stCxn id="17" idx="6"/>
                <a:endCxn id="18" idx="2"/>
              </p:cNvCxnSpPr>
              <p:nvPr/>
            </p:nvCxnSpPr>
            <p:spPr>
              <a:xfrm>
                <a:off x="807236" y="4699314"/>
                <a:ext cx="549598" cy="0"/>
              </a:xfrm>
              <a:prstGeom prst="straightConnector1">
                <a:avLst/>
              </a:prstGeom>
              <a:ln>
                <a:tailEnd type="stealth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/>
              <p:cNvSpPr txBox="1"/>
              <p:nvPr/>
            </p:nvSpPr>
            <p:spPr>
              <a:xfrm>
                <a:off x="1887356" y="4277532"/>
                <a:ext cx="42671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2990420" y="4289564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922377"/>
                </p:ext>
              </p:extLst>
            </p:nvPr>
          </p:nvGraphicFramePr>
          <p:xfrm>
            <a:off x="569237" y="5344838"/>
            <a:ext cx="2286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33" name="数式" r:id="rId19" imgW="126720" imgH="139680" progId="Equation.3">
                    <p:embed/>
                  </p:oleObj>
                </mc:Choice>
                <mc:Fallback>
                  <p:oleObj name="数式" r:id="rId19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237" y="5344838"/>
                          <a:ext cx="228600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4612780"/>
                </p:ext>
              </p:extLst>
            </p:nvPr>
          </p:nvGraphicFramePr>
          <p:xfrm>
            <a:off x="3772685" y="5323206"/>
            <a:ext cx="250825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34" name="数式" r:id="rId21" imgW="139680" imgH="164880" progId="Equation.3">
                    <p:embed/>
                  </p:oleObj>
                </mc:Choice>
                <mc:Fallback>
                  <p:oleObj name="数式" r:id="rId21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685" y="5323206"/>
                          <a:ext cx="250825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テキスト ボックス 32"/>
          <p:cNvSpPr txBox="1"/>
          <p:nvPr/>
        </p:nvSpPr>
        <p:spPr>
          <a:xfrm>
            <a:off x="2681880" y="1556792"/>
            <a:ext cx="189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Eliminate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000" dirty="0" smtClean="0">
                <a:ea typeface="Arial Unicode MS" panose="020B0604020202020204" pitchFamily="50" charset="-128"/>
              </a:rPr>
              <a:t> on the right hand-side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3851920" y="4437112"/>
            <a:ext cx="5112568" cy="830997"/>
            <a:chOff x="7018599" y="3736377"/>
            <a:chExt cx="5112568" cy="830997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7437125" y="3736377"/>
              <a:ext cx="46940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A50021"/>
                  </a:solidFill>
                  <a:ea typeface="Arial Unicode MS" panose="020B0604020202020204" pitchFamily="50" charset="-128"/>
                </a:rPr>
                <a:t>Lapse of time: '+' operation</a:t>
              </a:r>
            </a:p>
            <a:p>
              <a:r>
                <a:rPr lang="en-US" altLang="ja-JP" sz="2400" dirty="0" smtClean="0">
                  <a:solidFill>
                    <a:srgbClr val="A50021"/>
                  </a:solidFill>
                  <a:ea typeface="Arial Unicode MS" panose="020B0604020202020204" pitchFamily="50" charset="-128"/>
                </a:rPr>
                <a:t>Synchronization: 'max' operation</a:t>
              </a:r>
              <a:endParaRPr kumimoji="1" lang="ja-JP" altLang="en-US" sz="2400" dirty="0">
                <a:solidFill>
                  <a:srgbClr val="A50021"/>
                </a:solidFill>
                <a:ea typeface="Arial Unicode MS" panose="020B0604020202020204" pitchFamily="50" charset="-128"/>
              </a:endParaRPr>
            </a:p>
          </p:txBody>
        </p:sp>
        <p:sp>
          <p:nvSpPr>
            <p:cNvPr id="36" name="右矢印 35"/>
            <p:cNvSpPr/>
            <p:nvPr/>
          </p:nvSpPr>
          <p:spPr>
            <a:xfrm>
              <a:off x="7018599" y="3994129"/>
              <a:ext cx="360040" cy="3600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3203848" y="358521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Completion (output) time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3491880" y="2564904"/>
            <a:ext cx="576064" cy="50405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2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Latest Node Times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693866"/>
          </a:xfrm>
        </p:spPr>
        <p:txBody>
          <a:bodyPr/>
          <a:lstStyle/>
          <a:p>
            <a:r>
              <a:rPr kumimoji="1" lang="en-US" altLang="ja-JP" dirty="0" smtClean="0"/>
              <a:t>Calculate the times from downstream to upstream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lvl="2"/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Slack time (margin)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Critical path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430614" y="4767497"/>
            <a:ext cx="3461866" cy="1629888"/>
            <a:chOff x="436232" y="4565564"/>
            <a:chExt cx="3703720" cy="1743756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36232" y="4565564"/>
              <a:ext cx="3703720" cy="1743756"/>
              <a:chOff x="323528" y="4277532"/>
              <a:chExt cx="3703720" cy="1743756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323528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1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1356834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2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46342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4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1356834" y="553758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3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3543540" y="4457460"/>
                <a:ext cx="483708" cy="483708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5</a:t>
                </a:r>
                <a:endParaRPr kumimoji="1" lang="ja-JP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14" name="直線矢印コネクタ 13"/>
              <p:cNvCxnSpPr>
                <a:stCxn id="10" idx="4"/>
                <a:endCxn id="12" idx="0"/>
              </p:cNvCxnSpPr>
              <p:nvPr/>
            </p:nvCxnSpPr>
            <p:spPr>
              <a:xfrm>
                <a:off x="1598688" y="4941168"/>
                <a:ext cx="0" cy="596412"/>
              </a:xfrm>
              <a:prstGeom prst="straightConnector1">
                <a:avLst/>
              </a:prstGeom>
              <a:ln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" name="テキスト ボックス 14"/>
              <p:cNvSpPr txBox="1"/>
              <p:nvPr/>
            </p:nvSpPr>
            <p:spPr>
              <a:xfrm>
                <a:off x="1217050" y="4994667"/>
                <a:ext cx="790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   </a:t>
                </a: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C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900923" y="4282076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A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cxnSp>
            <p:nvCxnSpPr>
              <p:cNvPr id="17" name="直線矢印コネクタ 16"/>
              <p:cNvCxnSpPr>
                <a:stCxn id="10" idx="6"/>
                <a:endCxn id="11" idx="2"/>
              </p:cNvCxnSpPr>
              <p:nvPr/>
            </p:nvCxnSpPr>
            <p:spPr>
              <a:xfrm>
                <a:off x="1840542" y="4699314"/>
                <a:ext cx="622878" cy="0"/>
              </a:xfrm>
              <a:prstGeom prst="straightConnector1">
                <a:avLst/>
              </a:prstGeom>
              <a:ln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>
                <a:stCxn id="11" idx="6"/>
                <a:endCxn id="13" idx="2"/>
              </p:cNvCxnSpPr>
              <p:nvPr/>
            </p:nvCxnSpPr>
            <p:spPr>
              <a:xfrm>
                <a:off x="2947128" y="4699314"/>
                <a:ext cx="596412" cy="0"/>
              </a:xfrm>
              <a:prstGeom prst="straightConnector1">
                <a:avLst/>
              </a:prstGeom>
              <a:ln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>
                <a:stCxn id="12" idx="7"/>
                <a:endCxn id="11" idx="3"/>
              </p:cNvCxnSpPr>
              <p:nvPr/>
            </p:nvCxnSpPr>
            <p:spPr>
              <a:xfrm flipV="1">
                <a:off x="1769705" y="4870331"/>
                <a:ext cx="764552" cy="738086"/>
              </a:xfrm>
              <a:prstGeom prst="straightConnector1">
                <a:avLst/>
              </a:prstGeom>
              <a:ln>
                <a:prstDash val="sysDot"/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>
                <a:stCxn id="9" idx="6"/>
                <a:endCxn id="10" idx="2"/>
              </p:cNvCxnSpPr>
              <p:nvPr/>
            </p:nvCxnSpPr>
            <p:spPr>
              <a:xfrm>
                <a:off x="807236" y="4699314"/>
                <a:ext cx="549598" cy="0"/>
              </a:xfrm>
              <a:prstGeom prst="straightConnector1">
                <a:avLst/>
              </a:prstGeom>
              <a:ln>
                <a:headEnd type="stealth" w="lg" len="med"/>
                <a:tailEnd type="non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20"/>
              <p:cNvSpPr txBox="1"/>
              <p:nvPr/>
            </p:nvSpPr>
            <p:spPr>
              <a:xfrm>
                <a:off x="1931824" y="4277532"/>
                <a:ext cx="42671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B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3068238" y="4289564"/>
                <a:ext cx="4363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ja-JP" sz="2000" i="1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r>
                  <a:rPr kumimoji="1" lang="en-US" altLang="ja-JP" sz="2000" baseline="-25000" dirty="0" err="1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D</a:t>
                </a:r>
                <a:endParaRPr kumimoji="1" lang="ja-JP" altLang="en-US" sz="2000" baseline="-25000" dirty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6786271"/>
                </p:ext>
              </p:extLst>
            </p:nvPr>
          </p:nvGraphicFramePr>
          <p:xfrm>
            <a:off x="569237" y="5344838"/>
            <a:ext cx="2286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6" name="数式" r:id="rId3" imgW="126720" imgH="139680" progId="Equation.3">
                    <p:embed/>
                  </p:oleObj>
                </mc:Choice>
                <mc:Fallback>
                  <p:oleObj name="数式" r:id="rId3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237" y="5344838"/>
                          <a:ext cx="228600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0962647"/>
                </p:ext>
              </p:extLst>
            </p:nvPr>
          </p:nvGraphicFramePr>
          <p:xfrm>
            <a:off x="3772685" y="5323206"/>
            <a:ext cx="250825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7" name="数式" r:id="rId5" imgW="139680" imgH="164880" progId="Equation.3">
                    <p:embed/>
                  </p:oleObj>
                </mc:Choice>
                <mc:Fallback>
                  <p:oleObj name="数式" r:id="rId5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685" y="5323206"/>
                          <a:ext cx="250825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0774"/>
              </p:ext>
            </p:extLst>
          </p:nvPr>
        </p:nvGraphicFramePr>
        <p:xfrm>
          <a:off x="400195" y="1908897"/>
          <a:ext cx="1462536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8" name="数式" r:id="rId7" imgW="812520" imgH="228600" progId="Equation.3">
                  <p:embed/>
                </p:oleObj>
              </mc:Choice>
              <mc:Fallback>
                <p:oleObj name="数式" r:id="rId7" imgW="812520" imgH="2286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95" y="1908897"/>
                        <a:ext cx="1462536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46998"/>
              </p:ext>
            </p:extLst>
          </p:nvPr>
        </p:nvGraphicFramePr>
        <p:xfrm>
          <a:off x="411451" y="2328863"/>
          <a:ext cx="127980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9" name="数式" r:id="rId9" imgW="711000" imgH="228600" progId="Equation.3">
                  <p:embed/>
                </p:oleObj>
              </mc:Choice>
              <mc:Fallback>
                <p:oleObj name="数式" r:id="rId9" imgW="711000" imgH="228600" progId="Equation.3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51" y="2328863"/>
                        <a:ext cx="127980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77307"/>
              </p:ext>
            </p:extLst>
          </p:nvPr>
        </p:nvGraphicFramePr>
        <p:xfrm>
          <a:off x="385122" y="2725738"/>
          <a:ext cx="2971728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0" name="数式" r:id="rId11" imgW="1650960" imgH="228600" progId="Equation.3">
                  <p:embed/>
                </p:oleObj>
              </mc:Choice>
              <mc:Fallback>
                <p:oleObj name="数式" r:id="rId11" imgW="1650960" imgH="228600" progId="Equation.3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2" y="2725738"/>
                        <a:ext cx="2971728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01402"/>
              </p:ext>
            </p:extLst>
          </p:nvPr>
        </p:nvGraphicFramePr>
        <p:xfrm>
          <a:off x="420688" y="3098800"/>
          <a:ext cx="1417176" cy="38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1" name="数式" r:id="rId13" imgW="787320" imgH="215640" progId="Equation.3">
                  <p:embed/>
                </p:oleObj>
              </mc:Choice>
              <mc:Fallback>
                <p:oleObj name="数式" r:id="rId13" imgW="787320" imgH="21564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098800"/>
                        <a:ext cx="1417176" cy="38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257282"/>
              </p:ext>
            </p:extLst>
          </p:nvPr>
        </p:nvGraphicFramePr>
        <p:xfrm>
          <a:off x="423863" y="1514475"/>
          <a:ext cx="754272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2" name="数式" r:id="rId15" imgW="419040" imgH="228600" progId="Equation.3">
                  <p:embed/>
                </p:oleObj>
              </mc:Choice>
              <mc:Fallback>
                <p:oleObj name="数式" r:id="rId15" imgW="419040" imgH="22860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514475"/>
                        <a:ext cx="754272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右矢印 29"/>
          <p:cNvSpPr/>
          <p:nvPr/>
        </p:nvSpPr>
        <p:spPr>
          <a:xfrm>
            <a:off x="3782869" y="2204864"/>
            <a:ext cx="576064" cy="50405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dk1"/>
              </a:solidFill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07704" y="318388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Eliminate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000" dirty="0" smtClean="0">
                <a:ea typeface="Arial Unicode MS" panose="020B0604020202020204" pitchFamily="50" charset="-128"/>
              </a:rPr>
              <a:t> using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125743"/>
              </p:ext>
            </p:extLst>
          </p:nvPr>
        </p:nvGraphicFramePr>
        <p:xfrm>
          <a:off x="4664075" y="1484784"/>
          <a:ext cx="422910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3" name="数式" r:id="rId17" imgW="2349360" imgH="1168200" progId="Equation.3">
                  <p:embed/>
                </p:oleObj>
              </mc:Choice>
              <mc:Fallback>
                <p:oleObj name="数式" r:id="rId17" imgW="2349360" imgH="1168200" progId="Equation.3">
                  <p:embed/>
                  <p:pic>
                    <p:nvPicPr>
                      <p:cNvPr id="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484784"/>
                        <a:ext cx="4229100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96930"/>
              </p:ext>
            </p:extLst>
          </p:nvPr>
        </p:nvGraphicFramePr>
        <p:xfrm>
          <a:off x="2009640" y="3540764"/>
          <a:ext cx="2994408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4" name="数式" r:id="rId19" imgW="1663560" imgH="203040" progId="Equation.3">
                  <p:embed/>
                </p:oleObj>
              </mc:Choice>
              <mc:Fallback>
                <p:oleObj name="数式" r:id="rId19" imgW="1663560" imgH="203040" progId="Equation.3">
                  <p:embed/>
                  <p:pic>
                    <p:nvPicPr>
                      <p:cNvPr id="0" name="オブジェクト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640" y="3540764"/>
                        <a:ext cx="2994408" cy="36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5204"/>
              </p:ext>
            </p:extLst>
          </p:nvPr>
        </p:nvGraphicFramePr>
        <p:xfrm>
          <a:off x="415727" y="4402608"/>
          <a:ext cx="4732337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5" name="数式" r:id="rId21" imgW="2628720" imgH="939600" progId="Equation.3">
                  <p:embed/>
                </p:oleObj>
              </mc:Choice>
              <mc:Fallback>
                <p:oleObj name="数式" r:id="rId21" imgW="2628720" imgH="939600" progId="Equation.3">
                  <p:embed/>
                  <p:pic>
                    <p:nvPicPr>
                      <p:cNvPr id="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27" y="4402608"/>
                        <a:ext cx="4732337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10682"/>
              </p:ext>
            </p:extLst>
          </p:nvPr>
        </p:nvGraphicFramePr>
        <p:xfrm>
          <a:off x="3710296" y="4005064"/>
          <a:ext cx="19208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6" name="数式" r:id="rId23" imgW="1066680" imgH="241200" progId="Equation.3">
                  <p:embed/>
                </p:oleObj>
              </mc:Choice>
              <mc:Fallback>
                <p:oleObj name="数式" r:id="rId23" imgW="1066680" imgH="241200" progId="Equation.3">
                  <p:embed/>
                  <p:pic>
                    <p:nvPicPr>
                      <p:cNvPr id="0" name="オブジェクト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296" y="4005064"/>
                        <a:ext cx="19208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2411760" y="623731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A, D, and (B or C)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2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Features of PERT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4130361"/>
          </a:xfrm>
        </p:spPr>
        <p:txBody>
          <a:bodyPr/>
          <a:lstStyle/>
          <a:p>
            <a:r>
              <a:rPr lang="en-US" altLang="ja-JP" dirty="0" smtClean="0"/>
              <a:t>Traditional PERT can describe</a:t>
            </a:r>
          </a:p>
          <a:p>
            <a:pPr lvl="1"/>
            <a:r>
              <a:rPr lang="en-US" altLang="ja-JP" dirty="0" smtClean="0"/>
              <a:t>Precedence relationships between activities</a:t>
            </a:r>
          </a:p>
          <a:p>
            <a:pPr lvl="1"/>
            <a:r>
              <a:rPr lang="en-US" altLang="ja-JP" dirty="0" smtClean="0"/>
              <a:t>Duration time of each activity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Limitation: cannot describe other practical constraints such as</a:t>
            </a:r>
          </a:p>
          <a:p>
            <a:pPr lvl="1"/>
            <a:r>
              <a:rPr kumimoji="1" lang="en-US" altLang="ja-JP" dirty="0" smtClean="0"/>
              <a:t>A single worker (resource) </a:t>
            </a:r>
            <a:r>
              <a:rPr lang="en-US" altLang="ja-JP" dirty="0" smtClean="0"/>
              <a:t>is assigned to </a:t>
            </a:r>
            <a:r>
              <a:rPr kumimoji="1" lang="en-US" altLang="ja-JP" dirty="0" smtClean="0"/>
              <a:t>multiple activities</a:t>
            </a:r>
          </a:p>
          <a:p>
            <a:pPr lvl="1"/>
            <a:r>
              <a:rPr lang="en-US" altLang="ja-JP" dirty="0" smtClean="0"/>
              <a:t>The facilities (resources) process the same job repeatedly</a:t>
            </a:r>
          </a:p>
          <a:p>
            <a:pPr lvl="1"/>
            <a:r>
              <a:rPr kumimoji="1" lang="en-US" altLang="ja-JP" dirty="0" smtClean="0"/>
              <a:t>Resource conflict may occur, etc.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547664" y="5414245"/>
            <a:ext cx="7272808" cy="830997"/>
            <a:chOff x="1547664" y="5414245"/>
            <a:chExt cx="7272808" cy="830997"/>
          </a:xfrm>
        </p:grpSpPr>
        <p:sp>
          <p:nvSpPr>
            <p:cNvPr id="5" name="右矢印 4"/>
            <p:cNvSpPr/>
            <p:nvPr/>
          </p:nvSpPr>
          <p:spPr>
            <a:xfrm>
              <a:off x="1547664" y="5517232"/>
              <a:ext cx="576064" cy="504056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267744" y="5414245"/>
              <a:ext cx="6552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A50021"/>
                  </a:solidFill>
                  <a:ea typeface="Arial Unicode MS" panose="020B0604020202020204" pitchFamily="50" charset="-128"/>
                </a:rPr>
                <a:t>Modeling and analysis method using max-plus algebra</a:t>
              </a:r>
              <a:r>
                <a:rPr lang="en-US" altLang="ja-JP" sz="2400" dirty="0">
                  <a:solidFill>
                    <a:srgbClr val="A50021"/>
                  </a:solidFill>
                  <a:ea typeface="Arial Unicode MS" panose="020B0604020202020204" pitchFamily="50" charset="-128"/>
                </a:rPr>
                <a:t> </a:t>
              </a:r>
              <a:r>
                <a:rPr lang="en-US" altLang="ja-JP" sz="2400" dirty="0" smtClean="0">
                  <a:solidFill>
                    <a:srgbClr val="A50021"/>
                  </a:solidFill>
                  <a:ea typeface="Arial Unicode MS" panose="020B0604020202020204" pitchFamily="50" charset="-128"/>
                </a:rPr>
                <a:t>is an useful alternative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1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What is max-plus algebra?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lang="en-US" altLang="ja-JP" dirty="0"/>
              <a:t>Basic </a:t>
            </a:r>
            <a:r>
              <a:rPr lang="en-US" altLang="ja-JP" dirty="0" smtClean="0"/>
              <a:t>operations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483567" y="1558334"/>
            <a:ext cx="7065077" cy="1006570"/>
          </a:xfrm>
          <a:prstGeom prst="roundRect">
            <a:avLst>
              <a:gd name="adj" fmla="val 7190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471173" y="3574558"/>
            <a:ext cx="5973036" cy="1006570"/>
          </a:xfrm>
          <a:prstGeom prst="roundRect">
            <a:avLst>
              <a:gd name="adj" fmla="val 719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16596"/>
              </p:ext>
            </p:extLst>
          </p:nvPr>
        </p:nvGraphicFramePr>
        <p:xfrm>
          <a:off x="5175250" y="1579563"/>
          <a:ext cx="218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7" name="数式" r:id="rId3" imgW="1091880" imgH="228600" progId="Equation.3">
                  <p:embed/>
                </p:oleObj>
              </mc:Choice>
              <mc:Fallback>
                <p:oleObj name="数式" r:id="rId3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1579563"/>
                        <a:ext cx="218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61746"/>
              </p:ext>
            </p:extLst>
          </p:nvPr>
        </p:nvGraphicFramePr>
        <p:xfrm>
          <a:off x="2671440" y="1622505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8" name="数式" r:id="rId5" imgW="1130040" imgH="203040" progId="Equation.3">
                  <p:embed/>
                </p:oleObj>
              </mc:Choice>
              <mc:Fallback>
                <p:oleObj name="数式" r:id="rId5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440" y="1622505"/>
                        <a:ext cx="226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761677"/>
              </p:ext>
            </p:extLst>
          </p:nvPr>
        </p:nvGraphicFramePr>
        <p:xfrm>
          <a:off x="2679733" y="2104081"/>
          <a:ext cx="165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9" name="数式" r:id="rId7" imgW="825480" imgH="203040" progId="Equation.3">
                  <p:embed/>
                </p:oleObj>
              </mc:Choice>
              <mc:Fallback>
                <p:oleObj name="数式" r:id="rId7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33" y="2104081"/>
                        <a:ext cx="165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568351" y="1574377"/>
            <a:ext cx="149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Addition: 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7333" y="2048816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Multiplication: 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231524"/>
              </p:ext>
            </p:extLst>
          </p:nvPr>
        </p:nvGraphicFramePr>
        <p:xfrm>
          <a:off x="5260975" y="2052638"/>
          <a:ext cx="139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0" name="数式" r:id="rId9" imgW="698400" imgH="228600" progId="Equation.3">
                  <p:embed/>
                </p:oleObj>
              </mc:Choice>
              <mc:Fallback>
                <p:oleObj name="数式" r:id="rId9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2052638"/>
                        <a:ext cx="1397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395536" y="2664987"/>
            <a:ext cx="814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180975" indent="-180975">
              <a:buFont typeface="Wingdings" pitchFamily="2" charset="2"/>
              <a:buChar char="Ø"/>
              <a:defRPr sz="20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buFont typeface="Wingdings" pitchFamily="2" charset="2"/>
              <a:buChar char="ü"/>
            </a:pPr>
            <a:r>
              <a:rPr lang="en-US" altLang="ja-JP" b="0" dirty="0" smtClean="0">
                <a:ea typeface="Arial Unicode MS" panose="020B0604020202020204" pitchFamily="50" charset="-128"/>
              </a:rPr>
              <a:t>Priorities of operators: '*' &gt; '+' (same as conventional algebra)</a:t>
            </a:r>
          </a:p>
          <a:p>
            <a:pPr>
              <a:buFont typeface="Wingdings" pitchFamily="2" charset="2"/>
              <a:buChar char="ü"/>
            </a:pPr>
            <a:r>
              <a:rPr lang="en-US" altLang="ja-JP" b="0" dirty="0" smtClean="0">
                <a:ea typeface="Arial Unicode MS" panose="020B0604020202020204" pitchFamily="50" charset="-128"/>
              </a:rPr>
              <a:t>Subtraction ‘-’ and division '/' : not </a:t>
            </a:r>
            <a:r>
              <a:rPr lang="en-US" altLang="ja-JP" b="0" dirty="0">
                <a:ea typeface="Arial Unicode MS" panose="020B0604020202020204" pitchFamily="50" charset="-128"/>
              </a:rPr>
              <a:t>defined </a:t>
            </a:r>
            <a:r>
              <a:rPr lang="en-US" altLang="ja-JP" b="0" dirty="0" smtClean="0">
                <a:ea typeface="Arial Unicode MS" panose="020B0604020202020204" pitchFamily="50" charset="-128"/>
              </a:rPr>
              <a:t>directly</a:t>
            </a:r>
            <a:endParaRPr lang="ja-JP" altLang="en-US" b="0" dirty="0">
              <a:ea typeface="Arial Unicode MS" panose="020B060402020202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9191" y="3604146"/>
            <a:ext cx="2175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Zero element: 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789442"/>
              </p:ext>
            </p:extLst>
          </p:nvPr>
        </p:nvGraphicFramePr>
        <p:xfrm>
          <a:off x="4141192" y="3668774"/>
          <a:ext cx="215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1" name="数式" r:id="rId11" imgW="1079280" imgH="177480" progId="Equation.3">
                  <p:embed/>
                </p:oleObj>
              </mc:Choice>
              <mc:Fallback>
                <p:oleObj name="数式" r:id="rId11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192" y="3668774"/>
                        <a:ext cx="2159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34629"/>
              </p:ext>
            </p:extLst>
          </p:nvPr>
        </p:nvGraphicFramePr>
        <p:xfrm>
          <a:off x="4146142" y="4088947"/>
          <a:ext cx="208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2" name="数式" r:id="rId13" imgW="1041120" imgH="177480" progId="Equation.3">
                  <p:embed/>
                </p:oleObj>
              </mc:Choice>
              <mc:Fallback>
                <p:oleObj name="数式" r:id="rId13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142" y="4088947"/>
                        <a:ext cx="2082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26514"/>
              </p:ext>
            </p:extLst>
          </p:nvPr>
        </p:nvGraphicFramePr>
        <p:xfrm>
          <a:off x="2683520" y="3675733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3" name="数式" r:id="rId15" imgW="583920" imgH="203040" progId="Equation.3">
                  <p:embed/>
                </p:oleObj>
              </mc:Choice>
              <mc:Fallback>
                <p:oleObj name="数式" r:id="rId15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520" y="3675733"/>
                        <a:ext cx="1168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35040"/>
              </p:ext>
            </p:extLst>
          </p:nvPr>
        </p:nvGraphicFramePr>
        <p:xfrm>
          <a:off x="2683520" y="4107981"/>
          <a:ext cx="88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4" name="数式" r:id="rId17" imgW="444240" imgH="203040" progId="Equation.3">
                  <p:embed/>
                </p:oleObj>
              </mc:Choice>
              <mc:Fallback>
                <p:oleObj name="数式" r:id="rId17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520" y="4107981"/>
                        <a:ext cx="88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テキスト ボックス 44"/>
          <p:cNvSpPr txBox="1"/>
          <p:nvPr/>
        </p:nvSpPr>
        <p:spPr>
          <a:xfrm>
            <a:off x="525127" y="4060258"/>
            <a:ext cx="21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Unit element: 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33959" y="371263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0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31566" y="414565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1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48" name="コンテンツ プレースホルダー 2"/>
          <p:cNvSpPr txBox="1">
            <a:spLocks/>
          </p:cNvSpPr>
          <p:nvPr/>
        </p:nvSpPr>
        <p:spPr>
          <a:xfrm>
            <a:off x="179512" y="4705980"/>
            <a:ext cx="8784976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57188" indent="-1793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24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2388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892175" indent="-268288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081088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Tahoma" panose="020B0604030504040204" pitchFamily="34" charset="0"/>
                <a:ea typeface="Arial Unicode MS" panose="020B0604020202020204" pitchFamily="50" charset="-128"/>
              </a:rPr>
              <a:t>Examples</a:t>
            </a:r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20659"/>
              </p:ext>
            </p:extLst>
          </p:nvPr>
        </p:nvGraphicFramePr>
        <p:xfrm>
          <a:off x="1004051" y="5300251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5" name="数式" r:id="rId19" imgW="1295280" imgH="203040" progId="Equation.3">
                  <p:embed/>
                </p:oleObj>
              </mc:Choice>
              <mc:Fallback>
                <p:oleObj name="数式" r:id="rId19" imgW="1295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051" y="5300251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377452"/>
              </p:ext>
            </p:extLst>
          </p:nvPr>
        </p:nvGraphicFramePr>
        <p:xfrm>
          <a:off x="990896" y="5699400"/>
          <a:ext cx="292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6" name="数式" r:id="rId21" imgW="1460160" imgH="203040" progId="Equation.3">
                  <p:embed/>
                </p:oleObj>
              </mc:Choice>
              <mc:Fallback>
                <p:oleObj name="数式" r:id="rId21" imgW="1460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896" y="5699400"/>
                        <a:ext cx="292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993064"/>
              </p:ext>
            </p:extLst>
          </p:nvPr>
        </p:nvGraphicFramePr>
        <p:xfrm>
          <a:off x="956568" y="6118944"/>
          <a:ext cx="3327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7" name="数式" r:id="rId23" imgW="1663560" imgH="203040" progId="Equation.3">
                  <p:embed/>
                </p:oleObj>
              </mc:Choice>
              <mc:Fallback>
                <p:oleObj name="数式" r:id="rId23" imgW="1663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568" y="6118944"/>
                        <a:ext cx="3327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50322"/>
              </p:ext>
            </p:extLst>
          </p:nvPr>
        </p:nvGraphicFramePr>
        <p:xfrm>
          <a:off x="4716016" y="5235224"/>
          <a:ext cx="198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8" name="数式" r:id="rId25" imgW="990360" imgH="177480" progId="Equation.3">
                  <p:embed/>
                </p:oleObj>
              </mc:Choice>
              <mc:Fallback>
                <p:oleObj name="数式" r:id="rId25" imgW="990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235224"/>
                        <a:ext cx="198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831796"/>
              </p:ext>
            </p:extLst>
          </p:nvPr>
        </p:nvGraphicFramePr>
        <p:xfrm>
          <a:off x="4716016" y="5639656"/>
          <a:ext cx="198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9" name="数式" r:id="rId27" imgW="990360" imgH="177480" progId="Equation.3">
                  <p:embed/>
                </p:oleObj>
              </mc:Choice>
              <mc:Fallback>
                <p:oleObj name="数式" r:id="rId27" imgW="990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639656"/>
                        <a:ext cx="198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オブジェクト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8172"/>
              </p:ext>
            </p:extLst>
          </p:nvPr>
        </p:nvGraphicFramePr>
        <p:xfrm>
          <a:off x="4738464" y="6102894"/>
          <a:ext cx="220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0" name="数式" r:id="rId29" imgW="1104840" imgH="177480" progId="Equation.3">
                  <p:embed/>
                </p:oleObj>
              </mc:Choice>
              <mc:Fallback>
                <p:oleObj name="数式" r:id="rId29" imgW="1104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464" y="6102894"/>
                        <a:ext cx="2209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テキスト ボックス 54"/>
          <p:cNvSpPr txBox="1"/>
          <p:nvPr/>
        </p:nvSpPr>
        <p:spPr>
          <a:xfrm>
            <a:off x="6588224" y="3358534"/>
            <a:ext cx="178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Correspond to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63585"/>
              </p:ext>
            </p:extLst>
          </p:nvPr>
        </p:nvGraphicFramePr>
        <p:xfrm>
          <a:off x="7023602" y="3707176"/>
          <a:ext cx="134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1" name="数式" r:id="rId31" imgW="672840" imgH="203040" progId="Equation.3">
                  <p:embed/>
                </p:oleObj>
              </mc:Choice>
              <mc:Fallback>
                <p:oleObj name="数式" r:id="rId31" imgW="672840" imgH="203040" progId="Equation.3">
                  <p:embed/>
                  <p:pic>
                    <p:nvPicPr>
                      <p:cNvPr id="0" name="オブジェクト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602" y="3707176"/>
                        <a:ext cx="1346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689439"/>
              </p:ext>
            </p:extLst>
          </p:nvPr>
        </p:nvGraphicFramePr>
        <p:xfrm>
          <a:off x="7080250" y="4150250"/>
          <a:ext cx="127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2" name="数式" r:id="rId33" imgW="634680" imgH="203040" progId="Equation.3">
                  <p:embed/>
                </p:oleObj>
              </mc:Choice>
              <mc:Fallback>
                <p:oleObj name="数式" r:id="rId33" imgW="634680" imgH="203040" progId="Equation.3">
                  <p:embed/>
                  <p:pic>
                    <p:nvPicPr>
                      <p:cNvPr id="0" name="オブジェクト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4150250"/>
                        <a:ext cx="1270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テキスト ボックス 57"/>
          <p:cNvSpPr txBox="1"/>
          <p:nvPr/>
        </p:nvSpPr>
        <p:spPr>
          <a:xfrm>
            <a:off x="7645117" y="1574377"/>
            <a:ext cx="1176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Arial Unicode MS" panose="020B0604020202020204" pitchFamily="50" charset="-128"/>
              </a:rPr>
              <a:t>‘O-plus’</a:t>
            </a:r>
          </a:p>
          <a:p>
            <a:endParaRPr lang="en-US" altLang="ja-JP" sz="2000" dirty="0">
              <a:ea typeface="Arial Unicode MS" panose="020B0604020202020204" pitchFamily="50" charset="-128"/>
            </a:endParaRPr>
          </a:p>
          <a:p>
            <a:r>
              <a:rPr lang="en-US" altLang="ja-JP" sz="2000" dirty="0" smtClean="0">
                <a:ea typeface="Arial Unicode MS" panose="020B0604020202020204" pitchFamily="50" charset="-128"/>
              </a:rPr>
              <a:t>‘O-times’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5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Behavior </a:t>
            </a:r>
            <a:r>
              <a:rPr lang="en-US" altLang="ja-JP" dirty="0"/>
              <a:t>of a Production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23220"/>
          </a:xfrm>
        </p:spPr>
        <p:txBody>
          <a:bodyPr/>
          <a:lstStyle/>
          <a:p>
            <a:r>
              <a:rPr lang="en-US" altLang="ja-JP" dirty="0"/>
              <a:t>Production system with 3 </a:t>
            </a:r>
            <a:r>
              <a:rPr lang="en-US" altLang="ja-JP" dirty="0" smtClean="0"/>
              <a:t>machines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F38D1-EB18-4B17-A78E-03E1D2E78456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07904" y="1457222"/>
            <a:ext cx="534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ea typeface="Arial Unicode MS" panose="020B0604020202020204" pitchFamily="50" charset="-128"/>
              </a:rPr>
              <a:t>Non-concurrency =  each machine cannot process multiple materials at the sam</a:t>
            </a:r>
            <a:r>
              <a:rPr lang="en-US" altLang="ja-JP" sz="2000" dirty="0" smtClean="0">
                <a:ea typeface="Arial Unicode MS" panose="020B0604020202020204" pitchFamily="50" charset="-128"/>
              </a:rPr>
              <a:t>e time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393464"/>
              </p:ext>
            </p:extLst>
          </p:nvPr>
        </p:nvGraphicFramePr>
        <p:xfrm>
          <a:off x="4823936" y="2715135"/>
          <a:ext cx="2619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34" name="数式" r:id="rId3" imgW="177480" imgH="241200" progId="Equation.3">
                  <p:embed/>
                </p:oleObj>
              </mc:Choice>
              <mc:Fallback>
                <p:oleObj name="数式" r:id="rId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936" y="2715135"/>
                        <a:ext cx="26193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291124"/>
              </p:ext>
            </p:extLst>
          </p:nvPr>
        </p:nvGraphicFramePr>
        <p:xfrm>
          <a:off x="4823936" y="3123119"/>
          <a:ext cx="2619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35" name="数式" r:id="rId5" imgW="177480" imgH="241200" progId="Equation.3">
                  <p:embed/>
                </p:oleObj>
              </mc:Choice>
              <mc:Fallback>
                <p:oleObj name="数式" r:id="rId5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936" y="3123119"/>
                        <a:ext cx="26193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111968" y="2297301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a typeface="Arial Unicode MS" panose="020B0604020202020204" pitchFamily="50" charset="-128"/>
              </a:rPr>
              <a:t>: Job number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11968" y="3076834"/>
            <a:ext cx="3817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a typeface="Arial Unicode MS" panose="020B0604020202020204" pitchFamily="50" charset="-128"/>
              </a:rPr>
              <a:t>: Material feeding time in input </a:t>
            </a:r>
            <a:r>
              <a:rPr kumimoji="1" lang="en-US" altLang="ja-JP" sz="2000" i="1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</a:t>
            </a:r>
            <a:endParaRPr kumimoji="1" lang="ja-JP" altLang="en-US" sz="2000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06651"/>
              </p:ext>
            </p:extLst>
          </p:nvPr>
        </p:nvGraphicFramePr>
        <p:xfrm>
          <a:off x="4852462" y="3566854"/>
          <a:ext cx="20478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36" name="数式" r:id="rId7" imgW="139680" imgH="164880" progId="Equation.3">
                  <p:embed/>
                </p:oleObj>
              </mc:Choice>
              <mc:Fallback>
                <p:oleObj name="数式" r:id="rId7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462" y="3566854"/>
                        <a:ext cx="20478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111968" y="3460938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a typeface="Arial Unicode MS" panose="020B0604020202020204" pitchFamily="50" charset="-128"/>
              </a:rPr>
              <a:t>: Finish time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7223" y="4869160"/>
            <a:ext cx="6130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Arial Unicode MS" panose="020B0604020202020204" pitchFamily="50" charset="-128"/>
              </a:rPr>
              <a:t>Earliest processing start times / output time</a:t>
            </a:r>
            <a:endParaRPr kumimoji="1" lang="ja-JP" altLang="en-US" sz="2400" dirty="0">
              <a:ea typeface="Arial Unicode MS" panose="020B060402020202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23850" y="5353050"/>
            <a:ext cx="5916613" cy="1244600"/>
            <a:chOff x="323850" y="5269046"/>
            <a:chExt cx="5916613" cy="1244600"/>
          </a:xfrm>
        </p:grpSpPr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063121"/>
                </p:ext>
              </p:extLst>
            </p:nvPr>
          </p:nvGraphicFramePr>
          <p:xfrm>
            <a:off x="392113" y="5269046"/>
            <a:ext cx="3748087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37" name="数式" r:id="rId9" imgW="2082600" imgH="241200" progId="Equation.3">
                    <p:embed/>
                  </p:oleObj>
                </mc:Choice>
                <mc:Fallback>
                  <p:oleObj name="数式" r:id="rId9" imgW="2082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113" y="5269046"/>
                          <a:ext cx="3748087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456256"/>
                </p:ext>
              </p:extLst>
            </p:nvPr>
          </p:nvGraphicFramePr>
          <p:xfrm>
            <a:off x="323850" y="5661159"/>
            <a:ext cx="386397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38" name="数式" r:id="rId11" imgW="2145960" imgH="241200" progId="Equation.3">
                    <p:embed/>
                  </p:oleObj>
                </mc:Choice>
                <mc:Fallback>
                  <p:oleObj name="数式" r:id="rId11" imgW="2145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5661159"/>
                          <a:ext cx="3863975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755002"/>
                </p:ext>
              </p:extLst>
            </p:nvPr>
          </p:nvGraphicFramePr>
          <p:xfrm>
            <a:off x="348928" y="6078671"/>
            <a:ext cx="4503737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39" name="数式" r:id="rId13" imgW="2501640" imgH="241200" progId="Equation.3">
                    <p:embed/>
                  </p:oleObj>
                </mc:Choice>
                <mc:Fallback>
                  <p:oleObj name="数式" r:id="rId13" imgW="2501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928" y="6078671"/>
                          <a:ext cx="4503737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オブジェクト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058393"/>
                </p:ext>
              </p:extLst>
            </p:nvPr>
          </p:nvGraphicFramePr>
          <p:xfrm>
            <a:off x="4800600" y="5269046"/>
            <a:ext cx="1439863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0" name="数式" r:id="rId15" imgW="799920" imgH="228600" progId="Equation.3">
                    <p:embed/>
                  </p:oleObj>
                </mc:Choice>
                <mc:Fallback>
                  <p:oleObj name="数式" r:id="rId15" imgW="799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5269046"/>
                          <a:ext cx="1439863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グループ化 17"/>
          <p:cNvGrpSpPr/>
          <p:nvPr/>
        </p:nvGrpSpPr>
        <p:grpSpPr>
          <a:xfrm>
            <a:off x="4067944" y="3966155"/>
            <a:ext cx="4903083" cy="830997"/>
            <a:chOff x="4788024" y="4271317"/>
            <a:chExt cx="4903083" cy="830997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5433403" y="4271317"/>
              <a:ext cx="42577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A50021"/>
                  </a:solidFill>
                  <a:ea typeface="Arial Unicode MS" panose="020B0604020202020204" pitchFamily="50" charset="-128"/>
                </a:rPr>
                <a:t>Lapse of time: '+' operation</a:t>
              </a:r>
            </a:p>
            <a:p>
              <a:r>
                <a:rPr lang="en-US" altLang="ja-JP" sz="2400" dirty="0" smtClean="0">
                  <a:solidFill>
                    <a:srgbClr val="A50021"/>
                  </a:solidFill>
                  <a:ea typeface="Arial Unicode MS" panose="020B0604020202020204" pitchFamily="50" charset="-128"/>
                </a:rPr>
                <a:t>Sync., non-concurrency: 'max'</a:t>
              </a:r>
              <a:endParaRPr kumimoji="1" lang="ja-JP" altLang="en-US" sz="2400" dirty="0">
                <a:solidFill>
                  <a:srgbClr val="A50021"/>
                </a:solidFill>
                <a:ea typeface="Arial Unicode MS" panose="020B0604020202020204" pitchFamily="50" charset="-128"/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>
              <a:off x="4788024" y="4509120"/>
              <a:ext cx="576064" cy="36004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4788024" y="2292804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k</a:t>
            </a:r>
            <a:endParaRPr kumimoji="1" lang="ja-JP" altLang="en-US" sz="2000" dirty="0">
              <a:ea typeface="Arial Unicode MS" panose="020B0604020202020204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33598" y="1556792"/>
            <a:ext cx="4417497" cy="3257848"/>
            <a:chOff x="133598" y="1556792"/>
            <a:chExt cx="4936877" cy="3257848"/>
          </a:xfrm>
        </p:grpSpPr>
        <p:sp>
          <p:nvSpPr>
            <p:cNvPr id="23" name="直方体 22"/>
            <p:cNvSpPr/>
            <p:nvPr/>
          </p:nvSpPr>
          <p:spPr>
            <a:xfrm>
              <a:off x="369623" y="2302595"/>
              <a:ext cx="1308176" cy="395028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4" name="直方体 23"/>
            <p:cNvSpPr/>
            <p:nvPr/>
          </p:nvSpPr>
          <p:spPr>
            <a:xfrm>
              <a:off x="369807" y="3922683"/>
              <a:ext cx="1308176" cy="395028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5" name="直方体 24"/>
            <p:cNvSpPr/>
            <p:nvPr/>
          </p:nvSpPr>
          <p:spPr>
            <a:xfrm>
              <a:off x="1451500" y="1942555"/>
              <a:ext cx="888252" cy="864096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M1</a:t>
              </a:r>
              <a:endParaRPr kumimoji="1" lang="ja-JP" altLang="en-US" sz="2000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6" name="直方体 25"/>
            <p:cNvSpPr/>
            <p:nvPr/>
          </p:nvSpPr>
          <p:spPr>
            <a:xfrm>
              <a:off x="1451500" y="3526731"/>
              <a:ext cx="888252" cy="864096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M2</a:t>
              </a:r>
              <a:endParaRPr kumimoji="1" lang="ja-JP" altLang="en-US" sz="2000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7" name="直方体 26"/>
            <p:cNvSpPr/>
            <p:nvPr/>
          </p:nvSpPr>
          <p:spPr>
            <a:xfrm>
              <a:off x="2111696" y="2302595"/>
              <a:ext cx="1308176" cy="395028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8" name="直方体 27"/>
            <p:cNvSpPr/>
            <p:nvPr/>
          </p:nvSpPr>
          <p:spPr>
            <a:xfrm>
              <a:off x="2111696" y="3886771"/>
              <a:ext cx="1308176" cy="395028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29" name="直方体 28"/>
            <p:cNvSpPr/>
            <p:nvPr/>
          </p:nvSpPr>
          <p:spPr>
            <a:xfrm>
              <a:off x="3193665" y="3490635"/>
              <a:ext cx="432048" cy="804120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30" name="直方体 29"/>
            <p:cNvSpPr/>
            <p:nvPr/>
          </p:nvSpPr>
          <p:spPr>
            <a:xfrm>
              <a:off x="2987824" y="2878843"/>
              <a:ext cx="888252" cy="864096"/>
            </a:xfrm>
            <a:prstGeom prst="cube">
              <a:avLst/>
            </a:prstGeom>
            <a:solidFill>
              <a:srgbClr val="6666FF"/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 smtClean="0">
                  <a:latin typeface="Tahoma" panose="020B0604030504040204" pitchFamily="34" charset="0"/>
                  <a:ea typeface="Arial Unicode MS" panose="020B0604020202020204" pitchFamily="50" charset="-128"/>
                </a:rPr>
                <a:t>M3</a:t>
              </a:r>
              <a:endParaRPr kumimoji="1" lang="ja-JP" altLang="en-US" sz="2000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31" name="直方体 30"/>
            <p:cNvSpPr/>
            <p:nvPr/>
          </p:nvSpPr>
          <p:spPr>
            <a:xfrm>
              <a:off x="3203664" y="2290563"/>
              <a:ext cx="432048" cy="804120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32" name="直方体 31"/>
            <p:cNvSpPr/>
            <p:nvPr/>
          </p:nvSpPr>
          <p:spPr>
            <a:xfrm>
              <a:off x="3659776" y="3215743"/>
              <a:ext cx="1308176" cy="395028"/>
            </a:xfrm>
            <a:prstGeom prst="cube">
              <a:avLst>
                <a:gd name="adj" fmla="val 5264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33" name="直方体 32"/>
            <p:cNvSpPr/>
            <p:nvPr/>
          </p:nvSpPr>
          <p:spPr>
            <a:xfrm>
              <a:off x="683102" y="2158579"/>
              <a:ext cx="474463" cy="332402"/>
            </a:xfrm>
            <a:prstGeom prst="cube">
              <a:avLst>
                <a:gd name="adj" fmla="val 39478"/>
              </a:avLst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34" name="直方体 33"/>
            <p:cNvSpPr/>
            <p:nvPr/>
          </p:nvSpPr>
          <p:spPr>
            <a:xfrm>
              <a:off x="869209" y="3770209"/>
              <a:ext cx="474463" cy="332402"/>
            </a:xfrm>
            <a:prstGeom prst="cube">
              <a:avLst>
                <a:gd name="adj" fmla="val 39478"/>
              </a:avLst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35" name="直方体 34"/>
            <p:cNvSpPr/>
            <p:nvPr/>
          </p:nvSpPr>
          <p:spPr>
            <a:xfrm>
              <a:off x="4076632" y="3080855"/>
              <a:ext cx="474463" cy="332402"/>
            </a:xfrm>
            <a:prstGeom prst="cube">
              <a:avLst>
                <a:gd name="adj" fmla="val 39478"/>
              </a:avLst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4170602" y="3227775"/>
              <a:ext cx="166201" cy="166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  <p:graphicFrame>
          <p:nvGraphicFramePr>
            <p:cNvPr id="37" name="オブジェクト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0685647"/>
                </p:ext>
              </p:extLst>
            </p:nvPr>
          </p:nvGraphicFramePr>
          <p:xfrm>
            <a:off x="2266133" y="1556792"/>
            <a:ext cx="261938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1" name="数式" r:id="rId17" imgW="177646" imgH="241091" progId="Equation.3">
                    <p:embed/>
                  </p:oleObj>
                </mc:Choice>
                <mc:Fallback>
                  <p:oleObj name="数式" r:id="rId17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6133" y="1556792"/>
                          <a:ext cx="261938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オブジェクト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5985087"/>
                </p:ext>
              </p:extLst>
            </p:nvPr>
          </p:nvGraphicFramePr>
          <p:xfrm>
            <a:off x="1647825" y="2862015"/>
            <a:ext cx="2794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2" name="数式" r:id="rId19" imgW="190440" imgH="241200" progId="Equation.3">
                    <p:embed/>
                  </p:oleObj>
                </mc:Choice>
                <mc:Fallback>
                  <p:oleObj name="数式" r:id="rId19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7825" y="2862015"/>
                          <a:ext cx="279400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オブジェクト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161106"/>
                </p:ext>
              </p:extLst>
            </p:nvPr>
          </p:nvGraphicFramePr>
          <p:xfrm>
            <a:off x="2195736" y="3166691"/>
            <a:ext cx="2794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3" name="数式" r:id="rId21" imgW="190440" imgH="241200" progId="Equation.3">
                    <p:embed/>
                  </p:oleObj>
                </mc:Choice>
                <mc:Fallback>
                  <p:oleObj name="数式" r:id="rId21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736" y="3166691"/>
                          <a:ext cx="279400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オブジェクト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7720529"/>
                </p:ext>
              </p:extLst>
            </p:nvPr>
          </p:nvGraphicFramePr>
          <p:xfrm>
            <a:off x="1690688" y="4428878"/>
            <a:ext cx="298450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4" name="数式" r:id="rId23" imgW="203040" imgH="241200" progId="Equation.3">
                    <p:embed/>
                  </p:oleObj>
                </mc:Choice>
                <mc:Fallback>
                  <p:oleObj name="数式" r:id="rId23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688" y="4428878"/>
                          <a:ext cx="298450" cy="385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オブジェクト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382923"/>
                </p:ext>
              </p:extLst>
            </p:nvPr>
          </p:nvGraphicFramePr>
          <p:xfrm>
            <a:off x="133598" y="2014563"/>
            <a:ext cx="261938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5" name="数式" r:id="rId25" imgW="177480" imgH="241200" progId="Equation.3">
                    <p:embed/>
                  </p:oleObj>
                </mc:Choice>
                <mc:Fallback>
                  <p:oleObj name="数式" r:id="rId2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98" y="2014563"/>
                          <a:ext cx="261938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オブジェクト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486487"/>
                </p:ext>
              </p:extLst>
            </p:nvPr>
          </p:nvGraphicFramePr>
          <p:xfrm>
            <a:off x="137286" y="3716849"/>
            <a:ext cx="280988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6" name="数式" r:id="rId27" imgW="190440" imgH="241200" progId="Equation.3">
                    <p:embed/>
                  </p:oleObj>
                </mc:Choice>
                <mc:Fallback>
                  <p:oleObj name="数式" r:id="rId27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286" y="3716849"/>
                          <a:ext cx="280988" cy="385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オブジェクト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4598169"/>
                </p:ext>
              </p:extLst>
            </p:nvPr>
          </p:nvGraphicFramePr>
          <p:xfrm>
            <a:off x="4864100" y="2879478"/>
            <a:ext cx="20637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7" name="数式" r:id="rId29" imgW="139680" imgH="164880" progId="Equation.3">
                    <p:embed/>
                  </p:oleObj>
                </mc:Choice>
                <mc:Fallback>
                  <p:oleObj name="数式" r:id="rId29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4100" y="2879478"/>
                          <a:ext cx="20637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オブジェクト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45567"/>
                </p:ext>
              </p:extLst>
            </p:nvPr>
          </p:nvGraphicFramePr>
          <p:xfrm>
            <a:off x="3860552" y="2539181"/>
            <a:ext cx="2794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8" name="数式" r:id="rId31" imgW="190440" imgH="241200" progId="Equation.3">
                    <p:embed/>
                  </p:oleObj>
                </mc:Choice>
                <mc:Fallback>
                  <p:oleObj name="数式" r:id="rId31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552" y="2539181"/>
                          <a:ext cx="279400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オブジェクト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3465921"/>
                </p:ext>
              </p:extLst>
            </p:nvPr>
          </p:nvGraphicFramePr>
          <p:xfrm>
            <a:off x="2640484" y="3521893"/>
            <a:ext cx="29845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49" name="数式" r:id="rId33" imgW="203040" imgH="241200" progId="Equation.3">
                    <p:embed/>
                  </p:oleObj>
                </mc:Choice>
                <mc:Fallback>
                  <p:oleObj name="数式" r:id="rId33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484" y="3521893"/>
                          <a:ext cx="298450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V 字形矢印 45"/>
            <p:cNvSpPr/>
            <p:nvPr/>
          </p:nvSpPr>
          <p:spPr>
            <a:xfrm>
              <a:off x="2411760" y="2516888"/>
              <a:ext cx="504000" cy="180000"/>
            </a:xfrm>
            <a:prstGeom prst="notchedRightArrow">
              <a:avLst/>
            </a:prstGeom>
            <a:ln w="635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Tahoma" panose="020B0604030504040204" pitchFamily="34" charset="0"/>
                <a:ea typeface="Arial Unicode MS" panose="020B0604020202020204" pitchFamily="50" charset="-128"/>
              </a:endParaRPr>
            </a:p>
          </p:txBody>
        </p:sp>
      </p:grpSp>
      <p:sp>
        <p:nvSpPr>
          <p:cNvPr id="47" name="V 字形矢印 46"/>
          <p:cNvSpPr/>
          <p:nvPr/>
        </p:nvSpPr>
        <p:spPr>
          <a:xfrm>
            <a:off x="2123728" y="4113096"/>
            <a:ext cx="504000" cy="180000"/>
          </a:xfrm>
          <a:prstGeom prst="notchedRightArrow">
            <a:avLst/>
          </a:prstGeo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Tahoma" panose="020B0604030504040204" pitchFamily="34" charset="0"/>
              <a:ea typeface="Arial Unicode MS" panose="020B060402020202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111968" y="266885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a typeface="Arial Unicode MS" panose="020B0604020202020204" pitchFamily="50" charset="-128"/>
              </a:rPr>
              <a:t>: Completion time in machine </a:t>
            </a:r>
            <a:r>
              <a:rPr kumimoji="1" lang="en-US" altLang="ja-JP" sz="2000" i="1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</a:t>
            </a:r>
            <a:endParaRPr kumimoji="1" lang="ja-JP" altLang="en-US" sz="2000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21421</TotalTime>
  <Words>2265</Words>
  <Application>Microsoft Office PowerPoint</Application>
  <PresentationFormat>画面に合わせる (4:3)</PresentationFormat>
  <Paragraphs>616</Paragraphs>
  <Slides>43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43</vt:i4>
      </vt:variant>
    </vt:vector>
  </HeadingPairs>
  <TitlesOfParts>
    <vt:vector size="55" baseType="lpstr">
      <vt:lpstr>Arial</vt:lpstr>
      <vt:lpstr>ＭＳ Ｐゴシック</vt:lpstr>
      <vt:lpstr>Tahoma</vt:lpstr>
      <vt:lpstr>Times New Roman</vt:lpstr>
      <vt:lpstr>Wingdings</vt:lpstr>
      <vt:lpstr>Arial Unicode MS</vt:lpstr>
      <vt:lpstr>Century Gothic</vt:lpstr>
      <vt:lpstr>Symbol</vt:lpstr>
      <vt:lpstr>Courier New</vt:lpstr>
      <vt:lpstr>エグゼクティブ</vt:lpstr>
      <vt:lpstr>数式</vt:lpstr>
      <vt:lpstr>Microsoft 数式 3.0</vt:lpstr>
      <vt:lpstr>An Introduction to Max-plus Algebra</vt:lpstr>
      <vt:lpstr>Outline of Today's Tutorial</vt:lpstr>
      <vt:lpstr>Part I. Introduction</vt:lpstr>
      <vt:lpstr>Why Max-Plus Algebra?</vt:lpstr>
      <vt:lpstr>Earliest Node Times</vt:lpstr>
      <vt:lpstr>Latest Node Times</vt:lpstr>
      <vt:lpstr>Features of PERT</vt:lpstr>
      <vt:lpstr>What is max-plus algebra?</vt:lpstr>
      <vt:lpstr>Behavior of a Production System</vt:lpstr>
      <vt:lpstr>Matrix Operations</vt:lpstr>
      <vt:lpstr>Matrix Representation (1)</vt:lpstr>
      <vt:lpstr>Matrix Representation (2)</vt:lpstr>
      <vt:lpstr>How to Solve the Equation?</vt:lpstr>
      <vt:lpstr>Interpretation of the Representation Matrix</vt:lpstr>
      <vt:lpstr>Earliest Times of the Production System</vt:lpstr>
      <vt:lpstr>Focusing on the Latest Time</vt:lpstr>
      <vt:lpstr>Solution of the Recursive Equation</vt:lpstr>
      <vt:lpstr>Part II. Relevant Topics</vt:lpstr>
      <vt:lpstr>Relevant Fields</vt:lpstr>
      <vt:lpstr>Relevance with Modern Control Theory</vt:lpstr>
      <vt:lpstr>Relevance with Petri net</vt:lpstr>
      <vt:lpstr>Ultra-discretization (1)</vt:lpstr>
      <vt:lpstr>Ultra-discretization (2)</vt:lpstr>
      <vt:lpstr>Semiring &amp; Dioid</vt:lpstr>
      <vt:lpstr>Some Classes of Dioid</vt:lpstr>
      <vt:lpstr>Communication Graph</vt:lpstr>
      <vt:lpstr>Eigenvalue problem</vt:lpstr>
      <vt:lpstr>Eigenvalue of a reduced matrix</vt:lpstr>
      <vt:lpstr>Kleene Star In Max-Plus Algebra</vt:lpstr>
      <vt:lpstr>Kleene Star In Some Classes</vt:lpstr>
      <vt:lpstr>Part III. Miscellaneous Topics &amp; Recent Advances</vt:lpstr>
      <vt:lpstr>Tetris-Like Schedule</vt:lpstr>
      <vt:lpstr>Matrix Representation</vt:lpstr>
      <vt:lpstr>Duality &amp; Dual System</vt:lpstr>
      <vt:lpstr>Consideration of Capacity Constraints</vt:lpstr>
      <vt:lpstr>Application to Model Predictive Control</vt:lpstr>
      <vt:lpstr>Efficient Calculation of the Kleene Star</vt:lpstr>
      <vt:lpstr>Extension to Stochastic Systems</vt:lpstr>
      <vt:lpstr>Another Approach to Stochastic Systems</vt:lpstr>
      <vt:lpstr>Insertion of Time Buffers</vt:lpstr>
      <vt:lpstr>Thank you for listening!</vt:lpstr>
      <vt:lpstr>Reference Books</vt:lpstr>
      <vt:lpstr>Reference Articles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hgoto</dc:creator>
  <cp:lastModifiedBy>Hiroyuki GOTO</cp:lastModifiedBy>
  <cp:revision>3637</cp:revision>
  <cp:lastPrinted>2014-07-11T03:59:47Z</cp:lastPrinted>
  <dcterms:created xsi:type="dcterms:W3CDTF">1601-01-01T00:00:00Z</dcterms:created>
  <dcterms:modified xsi:type="dcterms:W3CDTF">2014-08-05T03:11:07Z</dcterms:modified>
</cp:coreProperties>
</file>